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66" r:id="rId2"/>
    <p:sldId id="505" r:id="rId3"/>
    <p:sldId id="506" r:id="rId4"/>
    <p:sldId id="504" r:id="rId5"/>
    <p:sldId id="495" r:id="rId6"/>
    <p:sldId id="493" r:id="rId7"/>
    <p:sldId id="494" r:id="rId8"/>
    <p:sldId id="507" r:id="rId9"/>
    <p:sldId id="502" r:id="rId10"/>
  </p:sldIdLst>
  <p:sldSz cx="12192000" cy="6858000"/>
  <p:notesSz cx="10331450" cy="1874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AFE00C8-5B15-4E5A-BBED-D95D96A8BE34}">
          <p14:sldIdLst>
            <p14:sldId id="466"/>
            <p14:sldId id="505"/>
            <p14:sldId id="506"/>
            <p14:sldId id="504"/>
            <p14:sldId id="495"/>
            <p14:sldId id="493"/>
            <p14:sldId id="494"/>
            <p14:sldId id="507"/>
            <p14:sldId id="5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58F38"/>
    <a:srgbClr val="4B5D75"/>
    <a:srgbClr val="FF6600"/>
    <a:srgbClr val="788BA8"/>
    <a:srgbClr val="FFD5B6"/>
    <a:srgbClr val="CF6014"/>
    <a:srgbClr val="5B9BD5"/>
    <a:srgbClr val="EDF7E1"/>
    <a:srgbClr val="C2E4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76" autoAdjust="0"/>
    <p:restoredTop sz="96271" autoAdjust="0"/>
  </p:normalViewPr>
  <p:slideViewPr>
    <p:cSldViewPr snapToGrid="0">
      <p:cViewPr varScale="1">
        <p:scale>
          <a:sx n="80" d="100"/>
          <a:sy n="80" d="100"/>
        </p:scale>
        <p:origin x="130" y="53"/>
      </p:cViewPr>
      <p:guideLst>
        <p:guide orient="horz" pos="2160"/>
        <p:guide pos="3840"/>
        <p:guide orient="horz" pos="998"/>
      </p:guideLst>
    </p:cSldViewPr>
  </p:slideViewPr>
  <p:outlineViewPr>
    <p:cViewPr>
      <p:scale>
        <a:sx n="33" d="100"/>
        <a:sy n="33" d="100"/>
      </p:scale>
      <p:origin x="0" y="-449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1" d="100"/>
        <a:sy n="21" d="100"/>
      </p:scale>
      <p:origin x="0" y="0"/>
    </p:cViewPr>
  </p:sorterViewPr>
  <p:notesViewPr>
    <p:cSldViewPr snapToGrid="0">
      <p:cViewPr varScale="1">
        <p:scale>
          <a:sx n="24" d="100"/>
          <a:sy n="24" d="100"/>
        </p:scale>
        <p:origin x="2952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yan%20Buttacavoli\Dropbox%20(WorkFusion)\SalesMarketing\Pursuits\PNC_Bank\2.%20Invoice%20Processing%20POC\Final%20Briefing%20v2%20-%20Aug%202017\RJB_POC1_ML_and_Operator_Result_Data_Fina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yan%20Buttacavoli\Dropbox%20(WorkFusion)\SalesMarketing\Pursuits\PNC_Bank\2.%20Invoice%20Processing%20POC\Final%20Briefing%20v2%20-%20Aug%202017\RJB_POC1_ML_and_Operator_Result_Data_Fina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yan%20Buttacavoli\Dropbox%20(WorkFusion)\SalesMarketing\Pursuits\PNC_Bank\2.%20Invoice%20Processing%20POC\Final%20Briefing%20v2%20-%20Aug%202017\RJB_POC1_ML_and_Operator_Result_Data_Final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/>
              <a:t>Manual Handling Time per Invoice - Trend</a:t>
            </a:r>
          </a:p>
        </c:rich>
      </c:tx>
      <c:layout>
        <c:manualLayout>
          <c:xMode val="edge"/>
          <c:yMode val="edge"/>
          <c:x val="0.15031453323268271"/>
          <c:y val="2.02361414299144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6858048993875765"/>
          <c:y val="0.20175360892388453"/>
          <c:w val="0.80595654709827935"/>
          <c:h val="0.60783632626396211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'Timing Aug 24 ( Final Test)'!$L$35:$L$39</c:f>
              <c:strCache>
                <c:ptCount val="5"/>
                <c:pt idx="0">
                  <c:v>Test 1</c:v>
                </c:pt>
                <c:pt idx="1">
                  <c:v>Test 2</c:v>
                </c:pt>
                <c:pt idx="2">
                  <c:v>Test 3</c:v>
                </c:pt>
                <c:pt idx="3">
                  <c:v>Test 4</c:v>
                </c:pt>
                <c:pt idx="4">
                  <c:v>Final Test</c:v>
                </c:pt>
              </c:strCache>
            </c:strRef>
          </c:cat>
          <c:val>
            <c:numRef>
              <c:f>'Timing Aug 24 ( Final Test)'!$M$35:$M$39</c:f>
              <c:numCache>
                <c:formatCode>General</c:formatCode>
                <c:ptCount val="5"/>
                <c:pt idx="0">
                  <c:v>65</c:v>
                </c:pt>
                <c:pt idx="1">
                  <c:v>59</c:v>
                </c:pt>
                <c:pt idx="2">
                  <c:v>53</c:v>
                </c:pt>
                <c:pt idx="3">
                  <c:v>44</c:v>
                </c:pt>
                <c:pt idx="4">
                  <c:v>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AF5-47F4-9FE2-F5AB6EC428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2172520"/>
        <c:axId val="7936160"/>
      </c:lineChart>
      <c:catAx>
        <c:axId val="2821725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/>
                  <a:t>WorkFusion Project Duration</a:t>
                </a:r>
              </a:p>
            </c:rich>
          </c:tx>
          <c:layout>
            <c:manualLayout>
              <c:xMode val="edge"/>
              <c:yMode val="edge"/>
              <c:x val="0.393248704636605"/>
              <c:y val="0.918033270128587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936160"/>
        <c:crosses val="autoZero"/>
        <c:auto val="1"/>
        <c:lblAlgn val="ctr"/>
        <c:lblOffset val="100"/>
        <c:noMultiLvlLbl val="0"/>
      </c:catAx>
      <c:valAx>
        <c:axId val="7936160"/>
        <c:scaling>
          <c:orientation val="minMax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dirty="0"/>
                  <a:t>Handling Time (Seconds)</a:t>
                </a:r>
              </a:p>
            </c:rich>
          </c:tx>
          <c:layout>
            <c:manualLayout>
              <c:xMode val="edge"/>
              <c:yMode val="edge"/>
              <c:x val="3.9351851851851853E-2"/>
              <c:y val="0.274829122922134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2172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Automation Rate per</a:t>
            </a:r>
            <a:r>
              <a:rPr lang="en-US" sz="1800" baseline="0" dirty="0"/>
              <a:t> Field </a:t>
            </a:r>
          </a:p>
        </c:rich>
      </c:tx>
      <c:layout>
        <c:manualLayout>
          <c:xMode val="edge"/>
          <c:yMode val="edge"/>
          <c:x val="0.23354339997734486"/>
          <c:y val="1.16745699828420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Metrics!$C$5</c:f>
              <c:strCache>
                <c:ptCount val="1"/>
                <c:pt idx="0">
                  <c:v>Accurate Automation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Metrics!$B$6:$B$14</c:f>
              <c:strCache>
                <c:ptCount val="9"/>
                <c:pt idx="0">
                  <c:v>Account Number</c:v>
                </c:pt>
                <c:pt idx="1">
                  <c:v>Invoice Number</c:v>
                </c:pt>
                <c:pt idx="2">
                  <c:v>Invoice Date</c:v>
                </c:pt>
                <c:pt idx="3">
                  <c:v>PO Number</c:v>
                </c:pt>
                <c:pt idx="4">
                  <c:v>Supplier Name</c:v>
                </c:pt>
                <c:pt idx="5">
                  <c:v>Remit To Zip</c:v>
                </c:pt>
                <c:pt idx="6">
                  <c:v>Invoice Total</c:v>
                </c:pt>
                <c:pt idx="7">
                  <c:v>Invoice Tax</c:v>
                </c:pt>
                <c:pt idx="8">
                  <c:v>Additional Charges</c:v>
                </c:pt>
              </c:strCache>
            </c:strRef>
          </c:cat>
          <c:val>
            <c:numRef>
              <c:f>Metrics!$C$6:$C$14</c:f>
              <c:numCache>
                <c:formatCode>_(* #,##0_);_(* \(#,##0\);_(* "-"??_);_(@_)</c:formatCode>
                <c:ptCount val="9"/>
                <c:pt idx="0">
                  <c:v>92</c:v>
                </c:pt>
                <c:pt idx="1">
                  <c:v>87</c:v>
                </c:pt>
                <c:pt idx="2">
                  <c:v>93</c:v>
                </c:pt>
                <c:pt idx="3">
                  <c:v>84</c:v>
                </c:pt>
                <c:pt idx="4">
                  <c:v>59</c:v>
                </c:pt>
                <c:pt idx="5">
                  <c:v>72</c:v>
                </c:pt>
                <c:pt idx="6">
                  <c:v>78</c:v>
                </c:pt>
                <c:pt idx="7">
                  <c:v>90</c:v>
                </c:pt>
                <c:pt idx="8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69-4AAA-B377-6C4FB2D10717}"/>
            </c:ext>
          </c:extLst>
        </c:ser>
        <c:ser>
          <c:idx val="1"/>
          <c:order val="1"/>
          <c:tx>
            <c:strRef>
              <c:f>Metrics!$D$5</c:f>
              <c:strCache>
                <c:ptCount val="1"/>
                <c:pt idx="0">
                  <c:v>Automated, But Revised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Metrics!$B$6:$B$14</c:f>
              <c:strCache>
                <c:ptCount val="9"/>
                <c:pt idx="0">
                  <c:v>Account Number</c:v>
                </c:pt>
                <c:pt idx="1">
                  <c:v>Invoice Number</c:v>
                </c:pt>
                <c:pt idx="2">
                  <c:v>Invoice Date</c:v>
                </c:pt>
                <c:pt idx="3">
                  <c:v>PO Number</c:v>
                </c:pt>
                <c:pt idx="4">
                  <c:v>Supplier Name</c:v>
                </c:pt>
                <c:pt idx="5">
                  <c:v>Remit To Zip</c:v>
                </c:pt>
                <c:pt idx="6">
                  <c:v>Invoice Total</c:v>
                </c:pt>
                <c:pt idx="7">
                  <c:v>Invoice Tax</c:v>
                </c:pt>
                <c:pt idx="8">
                  <c:v>Additional Charges</c:v>
                </c:pt>
              </c:strCache>
            </c:strRef>
          </c:cat>
          <c:val>
            <c:numRef>
              <c:f>Metrics!$D$6:$D$14</c:f>
              <c:numCache>
                <c:formatCode>_(* #,##0_);_(* \(#,##0\);_(* "-"??_);_(@_)</c:formatCode>
                <c:ptCount val="9"/>
                <c:pt idx="0">
                  <c:v>4</c:v>
                </c:pt>
                <c:pt idx="1">
                  <c:v>1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  <c:pt idx="5">
                  <c:v>4</c:v>
                </c:pt>
                <c:pt idx="6">
                  <c:v>8</c:v>
                </c:pt>
                <c:pt idx="7">
                  <c:v>7</c:v>
                </c:pt>
                <c:pt idx="8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69-4AAA-B377-6C4FB2D10717}"/>
            </c:ext>
          </c:extLst>
        </c:ser>
        <c:ser>
          <c:idx val="2"/>
          <c:order val="2"/>
          <c:tx>
            <c:strRef>
              <c:f>Metrics!$E$5</c:f>
              <c:strCache>
                <c:ptCount val="1"/>
                <c:pt idx="0">
                  <c:v>Manually Extracted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Metrics!$B$6:$B$14</c:f>
              <c:strCache>
                <c:ptCount val="9"/>
                <c:pt idx="0">
                  <c:v>Account Number</c:v>
                </c:pt>
                <c:pt idx="1">
                  <c:v>Invoice Number</c:v>
                </c:pt>
                <c:pt idx="2">
                  <c:v>Invoice Date</c:v>
                </c:pt>
                <c:pt idx="3">
                  <c:v>PO Number</c:v>
                </c:pt>
                <c:pt idx="4">
                  <c:v>Supplier Name</c:v>
                </c:pt>
                <c:pt idx="5">
                  <c:v>Remit To Zip</c:v>
                </c:pt>
                <c:pt idx="6">
                  <c:v>Invoice Total</c:v>
                </c:pt>
                <c:pt idx="7">
                  <c:v>Invoice Tax</c:v>
                </c:pt>
                <c:pt idx="8">
                  <c:v>Additional Charges</c:v>
                </c:pt>
              </c:strCache>
            </c:strRef>
          </c:cat>
          <c:val>
            <c:numRef>
              <c:f>Metrics!$E$6:$E$14</c:f>
              <c:numCache>
                <c:formatCode>_(* #,##0_);_(* \(#,##0\);_(* "-"??_);_(@_)</c:formatCode>
                <c:ptCount val="9"/>
                <c:pt idx="0">
                  <c:v>4</c:v>
                </c:pt>
                <c:pt idx="1">
                  <c:v>12</c:v>
                </c:pt>
                <c:pt idx="2">
                  <c:v>4</c:v>
                </c:pt>
                <c:pt idx="3">
                  <c:v>15</c:v>
                </c:pt>
                <c:pt idx="4">
                  <c:v>40</c:v>
                </c:pt>
                <c:pt idx="5">
                  <c:v>24</c:v>
                </c:pt>
                <c:pt idx="6">
                  <c:v>14</c:v>
                </c:pt>
                <c:pt idx="7">
                  <c:v>3</c:v>
                </c:pt>
                <c:pt idx="8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69-4AAA-B377-6C4FB2D107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81454072"/>
        <c:axId val="282232184"/>
      </c:barChart>
      <c:catAx>
        <c:axId val="2814540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Data Field</a:t>
                </a:r>
                <a:r>
                  <a:rPr lang="en-US" baseline="0" dirty="0"/>
                  <a:t> Name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36389709192595404"/>
              <c:y val="0.936490339293339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2232184"/>
        <c:crosses val="autoZero"/>
        <c:auto val="1"/>
        <c:lblAlgn val="ctr"/>
        <c:lblOffset val="100"/>
        <c:noMultiLvlLbl val="0"/>
      </c:catAx>
      <c:valAx>
        <c:axId val="282232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/>
                  <a:t>Automation</a:t>
                </a:r>
                <a:r>
                  <a:rPr lang="en-US" sz="1200" baseline="0" dirty="0"/>
                  <a:t> Rate</a:t>
                </a:r>
                <a:endParaRPr lang="en-US" sz="12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1454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Number of Automated Fields per Invoice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263936263261314"/>
          <c:y val="0.15090852514789702"/>
          <c:w val="0.88145468945373029"/>
          <c:h val="0.66825698210527429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numRef>
              <c:f>'ML+Operator Corrections'!$AK$13:$AK$21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</c:numCache>
            </c:numRef>
          </c:cat>
          <c:val>
            <c:numRef>
              <c:f>'ML+Operator Corrections'!$AL$13:$AL$21</c:f>
              <c:numCache>
                <c:formatCode>General</c:formatCode>
                <c:ptCount val="9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5</c:v>
                </c:pt>
                <c:pt idx="4">
                  <c:v>7</c:v>
                </c:pt>
                <c:pt idx="5">
                  <c:v>11</c:v>
                </c:pt>
                <c:pt idx="6">
                  <c:v>19</c:v>
                </c:pt>
                <c:pt idx="7">
                  <c:v>21</c:v>
                </c:pt>
                <c:pt idx="8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C7-4C9B-844B-111FFBE46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8280856"/>
        <c:axId val="8281248"/>
      </c:barChart>
      <c:catAx>
        <c:axId val="82808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/>
                  <a:t>Number of Fields Accurately Automated per Invoice</a:t>
                </a:r>
              </a:p>
            </c:rich>
          </c:tx>
          <c:layout>
            <c:manualLayout>
              <c:xMode val="edge"/>
              <c:yMode val="edge"/>
              <c:x val="0.3417732775065303"/>
              <c:y val="0.9217656729952947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281248"/>
        <c:crosses val="autoZero"/>
        <c:auto val="1"/>
        <c:lblAlgn val="ctr"/>
        <c:lblOffset val="100"/>
        <c:noMultiLvlLbl val="0"/>
      </c:catAx>
      <c:valAx>
        <c:axId val="828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/>
                  <a:t>Number of Invoices</a:t>
                </a:r>
              </a:p>
            </c:rich>
          </c:tx>
          <c:layout>
            <c:manualLayout>
              <c:xMode val="edge"/>
              <c:yMode val="edge"/>
              <c:x val="1.8797938443412286E-2"/>
              <c:y val="0.331246389041715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280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C7BDF31-DC63-4549-BA9B-9D35966110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476750" cy="9398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FA3776-7581-4FB4-B3E6-1C0C0324730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851525" y="0"/>
            <a:ext cx="4476750" cy="9398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36ABA0-E79F-4409-954D-46C4053A457B}" type="datetimeFigureOut">
              <a:rPr lang="en-US" smtClean="0"/>
              <a:t>9/11/2018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6F3A27-D9A1-4B98-B9E1-80AB8BDF16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7805400"/>
            <a:ext cx="4476750" cy="939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626A14-4AE2-4701-83C8-8234EA9BD8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851525" y="17805400"/>
            <a:ext cx="4476750" cy="939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95231-7347-41AD-921C-9D2463D97F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467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19"/>
            <a:ext cx="4476962" cy="940517"/>
          </a:xfrm>
          <a:prstGeom prst="rect">
            <a:avLst/>
          </a:prstGeom>
        </p:spPr>
        <p:txBody>
          <a:bodyPr vert="horz" lIns="177567" tIns="88781" rIns="177567" bIns="88781" rtlCol="0"/>
          <a:lstStyle>
            <a:lvl1pPr algn="l">
              <a:defRPr sz="25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852105" y="19"/>
            <a:ext cx="4476962" cy="940517"/>
          </a:xfrm>
          <a:prstGeom prst="rect">
            <a:avLst/>
          </a:prstGeom>
        </p:spPr>
        <p:txBody>
          <a:bodyPr vert="horz" lIns="177567" tIns="88781" rIns="177567" bIns="88781" rtlCol="0"/>
          <a:lstStyle>
            <a:lvl1pPr algn="r">
              <a:defRPr sz="2500"/>
            </a:lvl1pPr>
          </a:lstStyle>
          <a:p>
            <a:fld id="{A0E1C74C-1F8D-465C-84F1-266FB0D0F8A9}" type="datetimeFigureOut">
              <a:rPr lang="en-US" smtClean="0"/>
              <a:t>9/11/2018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55613" y="2343150"/>
            <a:ext cx="11242676" cy="6324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77567" tIns="88781" rIns="177567" bIns="8878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33145" y="9021140"/>
            <a:ext cx="8265160" cy="7380923"/>
          </a:xfrm>
          <a:prstGeom prst="rect">
            <a:avLst/>
          </a:prstGeom>
        </p:spPr>
        <p:txBody>
          <a:bodyPr vert="horz" lIns="177567" tIns="88781" rIns="177567" bIns="8878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17804699"/>
            <a:ext cx="4476962" cy="940511"/>
          </a:xfrm>
          <a:prstGeom prst="rect">
            <a:avLst/>
          </a:prstGeom>
        </p:spPr>
        <p:txBody>
          <a:bodyPr vert="horz" lIns="177567" tIns="88781" rIns="177567" bIns="88781" rtlCol="0" anchor="b"/>
          <a:lstStyle>
            <a:lvl1pPr algn="l">
              <a:defRPr sz="25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52105" y="17804699"/>
            <a:ext cx="4476962" cy="940511"/>
          </a:xfrm>
          <a:prstGeom prst="rect">
            <a:avLst/>
          </a:prstGeom>
        </p:spPr>
        <p:txBody>
          <a:bodyPr vert="horz" lIns="177567" tIns="88781" rIns="177567" bIns="88781" rtlCol="0" anchor="b"/>
          <a:lstStyle>
            <a:lvl1pPr algn="r">
              <a:defRPr sz="2500"/>
            </a:lvl1pPr>
          </a:lstStyle>
          <a:p>
            <a:fld id="{41A8271D-673E-4CDE-94F9-CDDC5495E1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85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938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664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28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AB80A-78BA-6B42-BA0D-B44ACF890F5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05817" y="330266"/>
            <a:ext cx="11286651" cy="607259"/>
          </a:xfrm>
        </p:spPr>
        <p:txBody>
          <a:bodyPr>
            <a:normAutofit/>
          </a:bodyPr>
          <a:lstStyle/>
          <a:p>
            <a:r>
              <a:rPr lang="en-US" dirty="0"/>
              <a:t>Header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19812" y="1325976"/>
            <a:ext cx="11281123" cy="437408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71476" indent="-471476">
              <a:buClr>
                <a:schemeClr val="accent2"/>
              </a:buClr>
              <a:buFont typeface="Arial" panose="020B0604020202020204" pitchFamily="34" charset="0"/>
              <a:buChar char="•"/>
              <a:defRPr sz="2888">
                <a:solidFill>
                  <a:srgbClr val="141414"/>
                </a:solidFill>
              </a:defRPr>
            </a:lvl1pPr>
            <a:lvl2pPr marL="235738" indent="-234101">
              <a:buClr>
                <a:srgbClr val="6DB33F"/>
              </a:buClr>
              <a:buFont typeface="Arial" panose="020B0604020202020204" pitchFamily="34" charset="0"/>
              <a:buChar char="•"/>
              <a:defRPr sz="2475">
                <a:solidFill>
                  <a:srgbClr val="141414"/>
                </a:solidFill>
              </a:defRPr>
            </a:lvl2pPr>
            <a:lvl3pPr marL="296311" indent="-171893">
              <a:buClr>
                <a:schemeClr val="accent2"/>
              </a:buClr>
              <a:buFont typeface="Arial" panose="020B0604020202020204" pitchFamily="34" charset="0"/>
              <a:buChar char="•"/>
              <a:defRPr sz="2063">
                <a:solidFill>
                  <a:srgbClr val="141414"/>
                </a:solidFill>
              </a:defRPr>
            </a:lvl3pPr>
            <a:lvl4pPr marL="405993" indent="-181714">
              <a:buClr>
                <a:schemeClr val="accent2"/>
              </a:buClr>
              <a:buFont typeface="Arial" panose="020B0604020202020204" pitchFamily="34" charset="0"/>
              <a:buChar char="•"/>
              <a:defRPr sz="1856">
                <a:solidFill>
                  <a:srgbClr val="141414"/>
                </a:solidFill>
              </a:defRPr>
            </a:lvl4pPr>
            <a:lvl5pPr marL="528773" indent="-181714">
              <a:buClr>
                <a:schemeClr val="accent2"/>
              </a:buClr>
              <a:buFont typeface="Arial" panose="020B0604020202020204" pitchFamily="34" charset="0"/>
              <a:buChar char="•"/>
              <a:defRPr sz="1856">
                <a:solidFill>
                  <a:srgbClr val="141414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2965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023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ondar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754440"/>
            <a:ext cx="105156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915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Righ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2333" y="1884361"/>
            <a:ext cx="6062133" cy="2387600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22333" y="4364036"/>
            <a:ext cx="6062133" cy="1655762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980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5756"/>
            <a:ext cx="4614333" cy="1934244"/>
          </a:xfrm>
          <a:prstGeom prst="rect">
            <a:avLst/>
          </a:prstGeom>
        </p:spPr>
        <p:txBody>
          <a:bodyPr/>
          <a:lstStyle>
            <a:lvl1pPr>
              <a:defRPr sz="4200">
                <a:solidFill>
                  <a:srgbClr val="F58F3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34590" y="3243301"/>
            <a:ext cx="5319212" cy="31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34590" y="605760"/>
            <a:ext cx="5319212" cy="2747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838203" y="2540000"/>
            <a:ext cx="4614863" cy="3437466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 marL="914377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 marL="1371566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 marL="1828754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034088" y="1066800"/>
            <a:ext cx="5319712" cy="177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6034088" y="3708933"/>
            <a:ext cx="5319712" cy="226853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39390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754440"/>
            <a:ext cx="105156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05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Righ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2333" y="1884361"/>
            <a:ext cx="6062133" cy="2387600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22333" y="4364036"/>
            <a:ext cx="6062133" cy="1655762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951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3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3607427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69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5756"/>
            <a:ext cx="4614333" cy="1934244"/>
          </a:xfrm>
          <a:prstGeom prst="rect">
            <a:avLst/>
          </a:prstGeom>
        </p:spPr>
        <p:txBody>
          <a:bodyPr/>
          <a:lstStyle>
            <a:lvl1pPr>
              <a:defRPr sz="4200">
                <a:solidFill>
                  <a:srgbClr val="F58F3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34589" y="3243301"/>
            <a:ext cx="5319212" cy="31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34589" y="605758"/>
            <a:ext cx="5319212" cy="2747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838202" y="2540000"/>
            <a:ext cx="4614863" cy="3437466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 marL="914377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 marL="1371566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 marL="1828754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034088" y="1066800"/>
            <a:ext cx="5319712" cy="177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6034088" y="3708931"/>
            <a:ext cx="5319712" cy="226853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7967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10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3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30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0" r:id="rId2"/>
    <p:sldLayoutId id="2147483678" r:id="rId3"/>
    <p:sldLayoutId id="2147483650" r:id="rId4"/>
    <p:sldLayoutId id="2147483701" r:id="rId5"/>
    <p:sldLayoutId id="2147483651" r:id="rId6"/>
    <p:sldLayoutId id="2147483674" r:id="rId7"/>
    <p:sldLayoutId id="2147483652" r:id="rId8"/>
    <p:sldLayoutId id="2147483654" r:id="rId9"/>
    <p:sldLayoutId id="2147483687" r:id="rId10"/>
    <p:sldLayoutId id="2147483655" r:id="rId11"/>
    <p:sldLayoutId id="2147483686" r:id="rId12"/>
    <p:sldLayoutId id="2147483685" r:id="rId13"/>
    <p:sldLayoutId id="2147483689" r:id="rId14"/>
    <p:sldLayoutId id="2147483690" r:id="rId15"/>
    <p:sldLayoutId id="2147483691" r:id="rId16"/>
    <p:sldLayoutId id="2147483695" r:id="rId17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434A2F46-D2AB-42E0-86D9-55043A39923E}"/>
              </a:ext>
            </a:extLst>
          </p:cNvPr>
          <p:cNvSpPr txBox="1">
            <a:spLocks/>
          </p:cNvSpPr>
          <p:nvPr/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Final Briefing Deck</a:t>
            </a:r>
          </a:p>
          <a:p>
            <a:pPr marL="0" indent="0">
              <a:buNone/>
            </a:pPr>
            <a:r>
              <a:rPr lang="en-US" dirty="0"/>
              <a:t>September 2018</a:t>
            </a: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FD638C4B-1824-4065-A6C3-85C1AAFB55E5}"/>
              </a:ext>
            </a:extLst>
          </p:cNvPr>
          <p:cNvSpPr txBox="1">
            <a:spLocks/>
          </p:cNvSpPr>
          <p:nvPr/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Invoice POC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B81F5D-F2BA-489D-8590-72B884C1A44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69" y="3028060"/>
            <a:ext cx="3312980" cy="37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4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62461-C464-4966-9772-D65A60B7C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Company ABC partnered with WorkFusion to assess machine learning’s ability to automate Invoice Data Entry process</a:t>
            </a:r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DC6F66BE-AB11-40C5-BEF4-0D65C6BD99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7781500"/>
              </p:ext>
            </p:extLst>
          </p:nvPr>
        </p:nvGraphicFramePr>
        <p:xfrm>
          <a:off x="838200" y="1690690"/>
          <a:ext cx="10320867" cy="4511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85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3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Process Description: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Invoices are received via email and postal mail, manually keyed into ABC Application, and transmitted to XYZ for client disposition </a:t>
                      </a: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78482109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Objective: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Configure WorkFusion to automatically extract key data fields from invoice documents with the goal of reducing manual handling time</a:t>
                      </a: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13650801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Scope: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PDF and TIFF invoice documents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9 Data Fields</a:t>
                      </a: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191570118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WorkFusion Solution: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lvl="1" indent="-285750" algn="just" defTabSz="914377" rtl="0" eaLnBrk="1" latinLnBrk="0" hangingPunct="1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Digitizing Invoices </a:t>
                      </a:r>
                      <a:r>
                        <a:rPr lang="is-IS" sz="1600" b="0" kern="1200" dirty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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Optical Character Recognition (OCR)</a:t>
                      </a:r>
                    </a:p>
                    <a:p>
                      <a:pPr marL="285750" lvl="1" indent="-285750" algn="just" defTabSz="914377" rtl="0" eaLnBrk="1" latinLnBrk="0" hangingPunct="1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Extracting Data </a:t>
                      </a:r>
                      <a:r>
                        <a:rPr lang="is-IS" sz="1600" b="0" kern="1200" dirty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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M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achine Learning + Reference Data</a:t>
                      </a:r>
                    </a:p>
                    <a:p>
                      <a:pPr marL="285750" lvl="1" indent="-285750" algn="just" defTabSz="914377" rtl="0" eaLnBrk="1" latinLnBrk="0" hangingPunct="1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Route Exceptions to Analysts </a:t>
                      </a:r>
                      <a:r>
                        <a:rPr lang="is-IS" sz="1600" b="0" kern="1200" dirty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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Workforce Orchestration</a:t>
                      </a:r>
                      <a:endParaRPr lang="is-IS" sz="16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1" indent="-285750" algn="just" defTabSz="914377" rtl="0" eaLnBrk="1" latinLnBrk="0" hangingPunct="1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Export Invoice Data as XML </a:t>
                      </a:r>
                      <a:r>
                        <a:rPr lang="is-IS" sz="1600" b="0" kern="1200" dirty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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Robotics</a:t>
                      </a:r>
                      <a:endParaRPr lang="en-US" sz="16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Machine Learning (ML):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 Extraction ML Model</a:t>
                      </a:r>
                    </a:p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 VDS ML Model </a:t>
                      </a:r>
                      <a:r>
                        <a:rPr lang="en-US" sz="1600" b="1" kern="1200" dirty="0">
                          <a:solidFill>
                            <a:schemeClr val="accent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Fine-Tuning of Weights</a:t>
                      </a:r>
                    </a:p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Training Phases</a:t>
                      </a:r>
                    </a:p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500 Invoices in Final Training Set</a:t>
                      </a: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3684732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3476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27891-83D4-4C6F-8964-552CA5829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Once development was completed, a Final Test was conducted to assess WorkFusion’s performance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E2B62A3-EA6C-4BD6-96C6-941F3607CB2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51933" y="1690690"/>
                <a:ext cx="11243733" cy="479530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18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Procedure: </a:t>
                </a:r>
              </a:p>
              <a:p>
                <a:pPr marL="228600" indent="-228600">
                  <a:buFont typeface="+mj-lt"/>
                  <a:buAutoNum type="arabicPeriod"/>
                </a:pP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Company ABC gathers 100 new invoices that were not included in the training data</a:t>
                </a:r>
              </a:p>
              <a:p>
                <a:pPr marL="228600" indent="-228600">
                  <a:buFont typeface="+mj-lt"/>
                  <a:buAutoNum type="arabicPeriod"/>
                </a:pPr>
                <a:r>
                  <a:rPr lang="en-US" sz="1600" dirty="0"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WorkFusion launches final business process </a:t>
                </a:r>
              </a:p>
              <a:p>
                <a:pPr marL="228600" indent="-228600">
                  <a:buFont typeface="+mj-lt"/>
                  <a:buAutoNum type="arabicPeriod"/>
                </a:pPr>
                <a:r>
                  <a:rPr lang="en-US" sz="1600" dirty="0"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Company ABC</a:t>
                </a: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 operator performs quality assurance against automation and manages exceptions</a:t>
                </a:r>
              </a:p>
              <a:p>
                <a:pPr marL="228600" indent="-228600">
                  <a:buFont typeface="+mj-lt"/>
                  <a:buAutoNum type="arabicPeriod"/>
                </a:pP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Final Test is complete once all invoices have been submitted</a:t>
                </a:r>
              </a:p>
              <a:p>
                <a:pPr marL="0" indent="0">
                  <a:buNone/>
                </a:pP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Roboto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en-US" sz="18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Performance Metrics: </a:t>
                </a:r>
              </a:p>
              <a:p>
                <a:r>
                  <a:rPr lang="en-US" sz="16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Automation Rate: </a:t>
                </a: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The percentage of data fields tha</a:t>
                </a:r>
                <a:r>
                  <a:rPr lang="en-US" sz="1600" dirty="0"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t WorkFusion automatically extracts from an invoice.</a:t>
                </a:r>
                <a:br>
                  <a:rPr lang="en-US" sz="1600" dirty="0"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</a:br>
                <a14:m>
                  <m:oMath xmlns:m="http://schemas.openxmlformats.org/officeDocument/2006/math">
                    <m:r>
                      <a:rPr lang="en-US" sz="1600" b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(</m:t>
                    </m:r>
                    <m:r>
                      <a:rPr lang="en-US" sz="1600" b="0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Roboto" charset="0"/>
                        <a:cs typeface="Roboto" charset="0"/>
                      </a:rPr>
                      <m:t>𝐴𝑢𝑡𝑜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𝐸𝑥𝑡𝑟𝑎𝑐𝑡𝑒𝑑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𝐹𝑖𝑒𝑙𝑑𝑠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÷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𝑇𝑜𝑡𝑎𝑙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𝐹𝑖𝑒𝑙𝑑𝑠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)</m:t>
                    </m:r>
                  </m:oMath>
                </a14:m>
                <a:endParaRPr lang="en-US" sz="16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Roboto" charset="0"/>
                  <a:cs typeface="Arial" panose="020B0604020202020204" pitchFamily="34" charset="0"/>
                </a:endParaRPr>
              </a:p>
              <a:p>
                <a:r>
                  <a:rPr lang="en-US" sz="16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Automation Accuracy: </a:t>
                </a: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The percentage of WorkFusion’s auto-extraction confirmed as accurate by a </a:t>
                </a:r>
                <a:r>
                  <a:rPr lang="en-US" sz="1600" dirty="0"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Company ABC </a:t>
                </a: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operator. If a Company ABC operator corrects an auto-extracted field, this will be counted as inaccurate automation. </a:t>
                </a:r>
                <a:r>
                  <a:rPr lang="en-US" sz="16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 </a:t>
                </a:r>
                <a:br>
                  <a:rPr lang="en-US" sz="16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</a:br>
                <a14:m>
                  <m:oMath xmlns:m="http://schemas.openxmlformats.org/officeDocument/2006/math">
                    <m:r>
                      <a:rPr lang="en-US" sz="1600" b="0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((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𝐴𝑢𝑡𝑜𝐸𝑥𝑡𝑟𝑎𝑐𝑡𝑒𝑑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𝐹𝑖𝑒𝑙𝑑𝑠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−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𝐼𝑛𝑐𝑜𝑟𝑟𝑒𝑐𝑡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𝐴𝑢𝑡𝑜𝐸𝑥𝑡𝑟𝑎𝑐𝑡𝑒𝑑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𝐹𝑖𝑒𝑙𝑑𝑠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) ÷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𝐴𝑢𝑡𝑜𝐸𝑥𝑡𝑟𝑎𝑐𝑡𝑒𝑑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𝐹𝑖𝑒𝑙𝑑𝑠</m:t>
                    </m:r>
                    <m:r>
                      <a:rPr lang="en-US" sz="1600" b="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)</m:t>
                    </m:r>
                  </m:oMath>
                </a14:m>
                <a:endParaRPr lang="en-US" sz="16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Roboto" charset="0"/>
                  <a:cs typeface="Arial" panose="020B0604020202020204" pitchFamily="34" charset="0"/>
                </a:endParaRPr>
              </a:p>
              <a:p>
                <a:r>
                  <a:rPr lang="en-US" sz="16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Straight Through Processing (STP): </a:t>
                </a:r>
                <a:r>
                  <a:rPr lang="en-US" sz="1600" dirty="0"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The percentage of invoices where all data fields were auto-extracted accurately.</a:t>
                </a:r>
              </a:p>
              <a:p>
                <a:r>
                  <a:rPr lang="en-US" sz="16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Handling Time per Task: </a:t>
                </a:r>
                <a:r>
                  <a:rPr 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The amount of time that a Company ABC operator spends manually working on an invoice.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E2B62A3-EA6C-4BD6-96C6-941F3607CB2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1933" y="1690690"/>
                <a:ext cx="11243733" cy="4795308"/>
              </a:xfrm>
              <a:blipFill>
                <a:blip r:embed="rId2"/>
                <a:stretch>
                  <a:fillRect l="-488" t="-11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0631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27549-42E6-4DE4-8950-0D6B067B0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7"/>
            <a:ext cx="10905878" cy="1325563"/>
          </a:xfrm>
        </p:spPr>
        <p:txBody>
          <a:bodyPr/>
          <a:lstStyle/>
          <a:p>
            <a:r>
              <a:rPr lang="en-US" sz="2800" dirty="0"/>
              <a:t>WorkFusion was successful at beating the targeted success criteria and achieved an </a:t>
            </a:r>
            <a:r>
              <a:rPr lang="en-US" sz="2800" dirty="0">
                <a:solidFill>
                  <a:schemeClr val="accent2"/>
                </a:solidFill>
              </a:rPr>
              <a:t>82% automation rate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A64927-5AF1-43B8-902F-096FE79EE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441663"/>
              </p:ext>
            </p:extLst>
          </p:nvPr>
        </p:nvGraphicFramePr>
        <p:xfrm>
          <a:off x="2644995" y="2755489"/>
          <a:ext cx="7108610" cy="3474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2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2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Total Work Completed: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baseline="0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100 Invoices</a:t>
                      </a:r>
                      <a:endParaRPr lang="en-US" sz="2000" b="1" dirty="0">
                        <a:solidFill>
                          <a:schemeClr val="accent2"/>
                        </a:solidFill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Automation Rate: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82%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Average Accuracy: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96%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Automation Efficiency: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78%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9972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Straight Through Processing: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35%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98168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Handling Time: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35 Seconds per Invoice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E479278-D76F-4787-B88D-1F99251FBE9D}"/>
              </a:ext>
            </a:extLst>
          </p:cNvPr>
          <p:cNvSpPr txBox="1"/>
          <p:nvPr/>
        </p:nvSpPr>
        <p:spPr>
          <a:xfrm>
            <a:off x="1798320" y="2034190"/>
            <a:ext cx="8595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Final Test Summary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8424B01-0015-4DD3-9F82-D7B11F2E096E}"/>
              </a:ext>
            </a:extLst>
          </p:cNvPr>
          <p:cNvCxnSpPr/>
          <p:nvPr/>
        </p:nvCxnSpPr>
        <p:spPr>
          <a:xfrm>
            <a:off x="2573020" y="2573863"/>
            <a:ext cx="7045960" cy="0"/>
          </a:xfrm>
          <a:prstGeom prst="line">
            <a:avLst/>
          </a:prstGeom>
          <a:ln w="127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48" name="Picture 24" descr="Image result for checkmark clipart">
            <a:extLst>
              <a:ext uri="{FF2B5EF4-FFF2-40B4-BE49-F238E27FC236}">
                <a16:creationId xmlns:a16="http://schemas.microsoft.com/office/drawing/2014/main" id="{4069D37F-9ED6-418A-995E-46813A5DB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68" y="2883335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4" descr="Image result for checkmark clipart">
            <a:extLst>
              <a:ext uri="{FF2B5EF4-FFF2-40B4-BE49-F238E27FC236}">
                <a16:creationId xmlns:a16="http://schemas.microsoft.com/office/drawing/2014/main" id="{558985BC-C01B-4E59-930A-76B2B17FB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68" y="3458786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4" descr="Image result for checkmark clipart">
            <a:extLst>
              <a:ext uri="{FF2B5EF4-FFF2-40B4-BE49-F238E27FC236}">
                <a16:creationId xmlns:a16="http://schemas.microsoft.com/office/drawing/2014/main" id="{930DD748-F5BF-4945-AAAB-7D5C32A47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68" y="4034237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Image result for checkmark clipart">
            <a:extLst>
              <a:ext uri="{FF2B5EF4-FFF2-40B4-BE49-F238E27FC236}">
                <a16:creationId xmlns:a16="http://schemas.microsoft.com/office/drawing/2014/main" id="{C1BBC736-FD07-4820-8489-9D7F243FF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68" y="4609689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Image result for checkmark clipart">
            <a:extLst>
              <a:ext uri="{FF2B5EF4-FFF2-40B4-BE49-F238E27FC236}">
                <a16:creationId xmlns:a16="http://schemas.microsoft.com/office/drawing/2014/main" id="{3FF3CD78-D775-47CE-929C-AE18C3952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68" y="5185141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Image result for checkmark clipart">
            <a:extLst>
              <a:ext uri="{FF2B5EF4-FFF2-40B4-BE49-F238E27FC236}">
                <a16:creationId xmlns:a16="http://schemas.microsoft.com/office/drawing/2014/main" id="{3FF3CD78-D775-47CE-929C-AE18C3952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68" y="5743943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468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735F1-F9BC-4278-A03C-39933639C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WorkFusion </a:t>
            </a:r>
            <a:r>
              <a:rPr lang="en-US" sz="2800" dirty="0">
                <a:solidFill>
                  <a:schemeClr val="accent2"/>
                </a:solidFill>
              </a:rPr>
              <a:t>reduced manual handling time by 42%</a:t>
            </a:r>
            <a:r>
              <a:rPr lang="en-US" sz="2800" dirty="0"/>
              <a:t> </a:t>
            </a:r>
            <a:br>
              <a:rPr lang="en-US" sz="2800" dirty="0"/>
            </a:br>
            <a:r>
              <a:rPr lang="en-US" sz="2800" dirty="0"/>
              <a:t>compared to the current-state benchmark in the current Company ABC Application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4541BD41-B55D-4985-A453-1935CAEFAC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8627865"/>
              </p:ext>
            </p:extLst>
          </p:nvPr>
        </p:nvGraphicFramePr>
        <p:xfrm>
          <a:off x="2536466" y="2094573"/>
          <a:ext cx="5841990" cy="3765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FAD9B8-10EF-485B-87CD-354B65EE6EE2}"/>
              </a:ext>
            </a:extLst>
          </p:cNvPr>
          <p:cNvCxnSpPr>
            <a:cxnSpLocks/>
          </p:cNvCxnSpPr>
          <p:nvPr/>
        </p:nvCxnSpPr>
        <p:spPr>
          <a:xfrm>
            <a:off x="7952095" y="3430981"/>
            <a:ext cx="420624" cy="0"/>
          </a:xfrm>
          <a:prstGeom prst="line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02BBA5B-E2F1-41DB-82DC-74ABA3BBB444}"/>
              </a:ext>
            </a:extLst>
          </p:cNvPr>
          <p:cNvSpPr txBox="1"/>
          <p:nvPr/>
        </p:nvSpPr>
        <p:spPr>
          <a:xfrm>
            <a:off x="8389321" y="3272013"/>
            <a:ext cx="2964479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ABC Application = 60 Seconds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2F167C-0395-4F0B-86AC-C4CE38B99651}"/>
              </a:ext>
            </a:extLst>
          </p:cNvPr>
          <p:cNvCxnSpPr>
            <a:cxnSpLocks/>
          </p:cNvCxnSpPr>
          <p:nvPr/>
        </p:nvCxnSpPr>
        <p:spPr>
          <a:xfrm>
            <a:off x="7951299" y="4853923"/>
            <a:ext cx="421420" cy="0"/>
          </a:xfrm>
          <a:prstGeom prst="line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4C72BD8-1F1E-4F16-9A68-5D695B4788F8}"/>
              </a:ext>
            </a:extLst>
          </p:cNvPr>
          <p:cNvSpPr txBox="1"/>
          <p:nvPr/>
        </p:nvSpPr>
        <p:spPr>
          <a:xfrm>
            <a:off x="8365468" y="4701573"/>
            <a:ext cx="3140068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WorkFusion = 35 Seconds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2FA2F6-1F14-4C35-9D4F-511626ED7AA2}"/>
              </a:ext>
            </a:extLst>
          </p:cNvPr>
          <p:cNvSpPr txBox="1"/>
          <p:nvPr/>
        </p:nvSpPr>
        <p:spPr>
          <a:xfrm>
            <a:off x="3713260" y="2854518"/>
            <a:ext cx="5486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EF93E5F-A00A-4BB1-8AA0-E03C0BC650DB}"/>
              </a:ext>
            </a:extLst>
          </p:cNvPr>
          <p:cNvSpPr txBox="1"/>
          <p:nvPr/>
        </p:nvSpPr>
        <p:spPr>
          <a:xfrm>
            <a:off x="7598128" y="4564644"/>
            <a:ext cx="706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Finish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AA5326C-BE4C-45CA-8B77-6ED58502DA6D}"/>
              </a:ext>
            </a:extLst>
          </p:cNvPr>
          <p:cNvSpPr txBox="1"/>
          <p:nvPr/>
        </p:nvSpPr>
        <p:spPr>
          <a:xfrm>
            <a:off x="9935502" y="3989913"/>
            <a:ext cx="2321085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2"/>
                </a:solidFill>
              </a:rPr>
              <a:t>42% Reduction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9" name="Right Brace 28">
            <a:extLst>
              <a:ext uri="{FF2B5EF4-FFF2-40B4-BE49-F238E27FC236}">
                <a16:creationId xmlns:a16="http://schemas.microsoft.com/office/drawing/2014/main" id="{D7BE6609-CE03-44BF-BECB-6177D5855FE8}"/>
              </a:ext>
            </a:extLst>
          </p:cNvPr>
          <p:cNvSpPr/>
          <p:nvPr/>
        </p:nvSpPr>
        <p:spPr>
          <a:xfrm>
            <a:off x="9861515" y="3563888"/>
            <a:ext cx="81938" cy="1165127"/>
          </a:xfrm>
          <a:prstGeom prst="rightBrace">
            <a:avLst>
              <a:gd name="adj1" fmla="val 0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624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735F1-F9BC-4278-A03C-39933639C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268" y="322792"/>
            <a:ext cx="10261600" cy="1325563"/>
          </a:xfrm>
        </p:spPr>
        <p:txBody>
          <a:bodyPr/>
          <a:lstStyle/>
          <a:p>
            <a:r>
              <a:rPr lang="en-US" sz="2800" dirty="0"/>
              <a:t>WorkFusion achieved an </a:t>
            </a:r>
            <a:r>
              <a:rPr lang="en-US" sz="2800" dirty="0">
                <a:solidFill>
                  <a:schemeClr val="accent2"/>
                </a:solidFill>
              </a:rPr>
              <a:t>82% automation rate</a:t>
            </a:r>
            <a:r>
              <a:rPr lang="en-US" sz="2800" dirty="0"/>
              <a:t>, requiring operators to add/repair only 18% of fields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AE24548-46E6-4BF0-929B-63C2E8849C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4578602"/>
              </p:ext>
            </p:extLst>
          </p:nvPr>
        </p:nvGraphicFramePr>
        <p:xfrm>
          <a:off x="1176192" y="1809723"/>
          <a:ext cx="9966837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6041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735F1-F9BC-4278-A03C-39933639C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365127"/>
            <a:ext cx="10913533" cy="1325563"/>
          </a:xfrm>
        </p:spPr>
        <p:txBody>
          <a:bodyPr/>
          <a:lstStyle/>
          <a:p>
            <a:r>
              <a:rPr lang="en-US" sz="2800" dirty="0"/>
              <a:t>WorkFusion achieved a </a:t>
            </a:r>
            <a:r>
              <a:rPr lang="en-US" sz="2800" dirty="0">
                <a:solidFill>
                  <a:schemeClr val="accent2"/>
                </a:solidFill>
              </a:rPr>
              <a:t>35</a:t>
            </a:r>
            <a:r>
              <a:rPr lang="en-US" sz="2800" b="1" dirty="0">
                <a:solidFill>
                  <a:schemeClr val="accent2"/>
                </a:solidFill>
              </a:rPr>
              <a:t>% STP rate</a:t>
            </a:r>
            <a:r>
              <a:rPr lang="en-US" sz="2800" b="1" dirty="0"/>
              <a:t>, with ≈ 75% of invoices having 7 of 9 fields auto-extracted accurately</a:t>
            </a:r>
            <a:endParaRPr lang="en-US" sz="28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3BD539F-4E24-456C-BCC0-715C2CB588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6127955"/>
              </p:ext>
            </p:extLst>
          </p:nvPr>
        </p:nvGraphicFramePr>
        <p:xfrm>
          <a:off x="1375576" y="1934956"/>
          <a:ext cx="7919218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1D8FBB0B-590B-4BE7-87D9-8AFFCD166D5E}"/>
              </a:ext>
            </a:extLst>
          </p:cNvPr>
          <p:cNvSpPr/>
          <p:nvPr/>
        </p:nvSpPr>
        <p:spPr>
          <a:xfrm>
            <a:off x="8420430" y="2584175"/>
            <a:ext cx="699717" cy="3303766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104016-4236-456F-94FE-D7F42B1F5845}"/>
              </a:ext>
            </a:extLst>
          </p:cNvPr>
          <p:cNvSpPr txBox="1"/>
          <p:nvPr/>
        </p:nvSpPr>
        <p:spPr>
          <a:xfrm>
            <a:off x="9255084" y="2846885"/>
            <a:ext cx="26040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2"/>
                </a:solidFill>
              </a:rPr>
              <a:t>Straight Through Processing</a:t>
            </a:r>
          </a:p>
          <a:p>
            <a:pPr algn="ctr"/>
            <a:r>
              <a:rPr lang="en-US" sz="1400" i="1" dirty="0">
                <a:solidFill>
                  <a:schemeClr val="bg1"/>
                </a:solidFill>
              </a:rPr>
              <a:t>All data fields are accurately extracted by WorkFusion</a:t>
            </a:r>
          </a:p>
          <a:p>
            <a:pPr algn="ctr"/>
            <a:r>
              <a:rPr lang="en-US" sz="1400" i="1" dirty="0">
                <a:solidFill>
                  <a:schemeClr val="bg1"/>
                </a:solidFill>
              </a:rPr>
              <a:t>--35 out of 100 Invoices--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2BD202B0-C3C0-4584-97DD-898853ABA2E9}"/>
              </a:ext>
            </a:extLst>
          </p:cNvPr>
          <p:cNvSpPr/>
          <p:nvPr/>
        </p:nvSpPr>
        <p:spPr>
          <a:xfrm>
            <a:off x="9127818" y="2878679"/>
            <a:ext cx="218661" cy="244266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60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723C2-22B0-433D-9F6A-5B4A95068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867" y="322792"/>
            <a:ext cx="11074989" cy="1325563"/>
          </a:xfrm>
        </p:spPr>
        <p:txBody>
          <a:bodyPr/>
          <a:lstStyle/>
          <a:p>
            <a:r>
              <a:rPr lang="en-US" sz="2800" dirty="0"/>
              <a:t>WorkFusion automated 67% of data from new suppliers, proving that </a:t>
            </a:r>
            <a:r>
              <a:rPr lang="en-US" sz="2800" dirty="0">
                <a:solidFill>
                  <a:schemeClr val="accent2"/>
                </a:solidFill>
              </a:rPr>
              <a:t>machine learning is better than templates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50C6E-2F2C-4BE6-9140-719EFFB6C2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193" y="4238392"/>
            <a:ext cx="10029313" cy="2138900"/>
          </a:xfrm>
        </p:spPr>
        <p:txBody>
          <a:bodyPr/>
          <a:lstStyle/>
          <a:p>
            <a:pPr marL="0" indent="0">
              <a:buNone/>
            </a:pPr>
            <a:r>
              <a:rPr lang="en-US" sz="1600" b="1" u="sng" dirty="0"/>
              <a:t>Key Takeaways</a:t>
            </a:r>
            <a:r>
              <a:rPr lang="en-US" sz="1600" b="1" dirty="0"/>
              <a:t>:</a:t>
            </a:r>
          </a:p>
          <a:p>
            <a:r>
              <a:rPr lang="en-US" sz="1600" dirty="0"/>
              <a:t>Templates are traditionally used in legacy applications to extract data from invoices, however, templates only work for existing suppliers whose formats are known</a:t>
            </a:r>
          </a:p>
          <a:p>
            <a:r>
              <a:rPr lang="en-US" sz="1600" dirty="0"/>
              <a:t>During the final test, 16 out of 100 invoices were from new suppliers with formats WorkFusion’s machine learning wasn’t trained, however, WorkFusion still achieved 67% automation rate on these 16 invoices</a:t>
            </a:r>
          </a:p>
          <a:p>
            <a:r>
              <a:rPr lang="en-US" sz="1600" dirty="0"/>
              <a:t>Company ABC will save time managing templates by switching to a machine learning approach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BAF74E-F3D9-4ADA-BAFF-9E849F53D8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866223"/>
              </p:ext>
            </p:extLst>
          </p:nvPr>
        </p:nvGraphicFramePr>
        <p:xfrm>
          <a:off x="1228002" y="1986152"/>
          <a:ext cx="3560278" cy="163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0278">
                  <a:extLst>
                    <a:ext uri="{9D8B030D-6E8A-4147-A177-3AD203B41FA5}">
                      <a16:colId xmlns:a16="http://schemas.microsoft.com/office/drawing/2014/main" val="3576732346"/>
                    </a:ext>
                  </a:extLst>
                </a:gridCol>
              </a:tblGrid>
              <a:tr h="81807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New Suppliers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u="none" dirty="0">
                          <a:solidFill>
                            <a:schemeClr val="bg1"/>
                          </a:solidFill>
                        </a:rPr>
                        <a:t>Excluded</a:t>
                      </a:r>
                      <a:r>
                        <a:rPr lang="en-US" sz="1800" b="0" dirty="0">
                          <a:solidFill>
                            <a:schemeClr val="bg1"/>
                          </a:solidFill>
                        </a:rPr>
                        <a:t> from Training Set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07126"/>
                  </a:ext>
                </a:extLst>
              </a:tr>
              <a:tr h="818075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/>
                          </a:solidFill>
                        </a:rPr>
                        <a:t>67% Automation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54755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23FD484-FBFE-4C39-B6B9-F47D61BC2B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140325"/>
              </p:ext>
            </p:extLst>
          </p:nvPr>
        </p:nvGraphicFramePr>
        <p:xfrm>
          <a:off x="7391773" y="1986152"/>
          <a:ext cx="3560278" cy="1636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0278">
                  <a:extLst>
                    <a:ext uri="{9D8B030D-6E8A-4147-A177-3AD203B41FA5}">
                      <a16:colId xmlns:a16="http://schemas.microsoft.com/office/drawing/2014/main" val="3576732346"/>
                    </a:ext>
                  </a:extLst>
                </a:gridCol>
              </a:tblGrid>
              <a:tr h="81807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Existing Suppliers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u="none" dirty="0">
                          <a:solidFill>
                            <a:schemeClr val="bg1"/>
                          </a:solidFill>
                        </a:rPr>
                        <a:t>Included</a:t>
                      </a:r>
                      <a:r>
                        <a:rPr lang="en-US" sz="1800" b="0" dirty="0">
                          <a:solidFill>
                            <a:schemeClr val="bg1"/>
                          </a:solidFill>
                        </a:rPr>
                        <a:t> in Training Set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07126"/>
                  </a:ext>
                </a:extLst>
              </a:tr>
              <a:tr h="818075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2"/>
                          </a:solidFill>
                        </a:rPr>
                        <a:t>85% Automation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547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6977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F9B89-1204-4AEF-950B-D8EBF46DB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en-US" sz="2800" dirty="0"/>
              <a:t>There are several opportunities to further improve WorkFusion’s performance specific to invoices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CA247-3403-4BB8-A299-5A03273CC9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93341" cy="4351338"/>
          </a:xfrm>
        </p:spPr>
        <p:txBody>
          <a:bodyPr/>
          <a:lstStyle/>
          <a:p>
            <a:r>
              <a:rPr lang="en-US" sz="1800" dirty="0">
                <a:solidFill>
                  <a:schemeClr val="accent2"/>
                </a:solidFill>
              </a:rPr>
              <a:t>Reference Data</a:t>
            </a:r>
          </a:p>
          <a:p>
            <a:pPr lvl="1"/>
            <a:r>
              <a:rPr lang="en-US" sz="1400" dirty="0"/>
              <a:t>Company ABC maintains a known list of Supplier Names and POC Numbers which can be used as Reference Data</a:t>
            </a:r>
          </a:p>
          <a:p>
            <a:pPr lvl="1"/>
            <a:r>
              <a:rPr lang="en-US" sz="1400" dirty="0"/>
              <a:t>Reference Data improves WorkFusion’s ability to auto-extract Supplier Name and PO Number from invoices</a:t>
            </a:r>
          </a:p>
          <a:p>
            <a:pPr>
              <a:spcBef>
                <a:spcPts val="1800"/>
              </a:spcBef>
            </a:pPr>
            <a:r>
              <a:rPr lang="en-US" sz="1800" dirty="0">
                <a:solidFill>
                  <a:schemeClr val="accent2"/>
                </a:solidFill>
              </a:rPr>
              <a:t>Supplier Lookup</a:t>
            </a:r>
          </a:p>
          <a:p>
            <a:pPr lvl="1"/>
            <a:r>
              <a:rPr lang="en-US" sz="1400" dirty="0"/>
              <a:t>The Vendor ID is currently selected manually by operators while processing invoices</a:t>
            </a:r>
          </a:p>
          <a:p>
            <a:pPr lvl="1"/>
            <a:r>
              <a:rPr lang="en-US" sz="1400" dirty="0"/>
              <a:t>There is an opportunity to automate the Supplier Lookup by auto-filtering on Supplier Name + Remit To Zip</a:t>
            </a:r>
            <a:endParaRPr lang="en-US" sz="1800" dirty="0"/>
          </a:p>
          <a:p>
            <a:pPr>
              <a:spcBef>
                <a:spcPts val="1800"/>
              </a:spcBef>
            </a:pPr>
            <a:r>
              <a:rPr lang="en-US" sz="1800" dirty="0">
                <a:solidFill>
                  <a:schemeClr val="accent2"/>
                </a:solidFill>
              </a:rPr>
              <a:t>Micro-Tasking</a:t>
            </a:r>
          </a:p>
          <a:p>
            <a:pPr lvl="1"/>
            <a:r>
              <a:rPr lang="en-US" sz="1400" dirty="0"/>
              <a:t>Operators currently extract all data fields associated with an invoice using one task</a:t>
            </a:r>
          </a:p>
          <a:p>
            <a:pPr lvl="1"/>
            <a:r>
              <a:rPr lang="en-US" sz="1400" dirty="0"/>
              <a:t>Splitting each invoice into two tasks may increase STP on less complex fields, thus reducing the number of fields that must be reviewed by operators</a:t>
            </a:r>
          </a:p>
          <a:p>
            <a:pPr>
              <a:spcBef>
                <a:spcPts val="1800"/>
              </a:spcBef>
            </a:pPr>
            <a:r>
              <a:rPr lang="en-US" sz="1800" dirty="0">
                <a:solidFill>
                  <a:schemeClr val="accent2"/>
                </a:solidFill>
              </a:rPr>
              <a:t>Mature ML Model</a:t>
            </a:r>
          </a:p>
          <a:p>
            <a:pPr lvl="1"/>
            <a:r>
              <a:rPr lang="en-US" sz="1400" dirty="0"/>
              <a:t>WorkFusion was only trained on 500+ invoices as part of this Final Test</a:t>
            </a:r>
          </a:p>
          <a:p>
            <a:pPr lvl="1"/>
            <a:r>
              <a:rPr lang="en-US" sz="1400" dirty="0"/>
              <a:t>WorkFusion’s machine learning model will continue to improve with more high-quality data</a:t>
            </a:r>
          </a:p>
        </p:txBody>
      </p:sp>
    </p:spTree>
    <p:extLst>
      <p:ext uri="{BB962C8B-B14F-4D97-AF65-F5344CB8AC3E}">
        <p14:creationId xmlns:p14="http://schemas.microsoft.com/office/powerpoint/2010/main" val="2382547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20773</TotalTime>
  <Words>648</Words>
  <Application>Microsoft Office PowerPoint</Application>
  <PresentationFormat>Widescreen</PresentationFormat>
  <Paragraphs>91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Arial Black</vt:lpstr>
      <vt:lpstr>Calibri</vt:lpstr>
      <vt:lpstr>Cambria Math</vt:lpstr>
      <vt:lpstr>Roboto</vt:lpstr>
      <vt:lpstr>Roboto Light</vt:lpstr>
      <vt:lpstr>Wingdings</vt:lpstr>
      <vt:lpstr>Office Theme</vt:lpstr>
      <vt:lpstr>PowerPoint Presentation</vt:lpstr>
      <vt:lpstr>Company ABC partnered with WorkFusion to assess machine learning’s ability to automate Invoice Data Entry process</vt:lpstr>
      <vt:lpstr>Once development was completed, a Final Test was conducted to assess WorkFusion’s performance</vt:lpstr>
      <vt:lpstr>WorkFusion was successful at beating the targeted success criteria and achieved an 82% automation rate</vt:lpstr>
      <vt:lpstr>WorkFusion reduced manual handling time by 42%  compared to the current-state benchmark in the current Company ABC Application</vt:lpstr>
      <vt:lpstr>WorkFusion achieved an 82% automation rate, requiring operators to add/repair only 18% of fields</vt:lpstr>
      <vt:lpstr>WorkFusion achieved a 35% STP rate, with ≈ 75% of invoices having 7 of 9 fields auto-extracted accurately</vt:lpstr>
      <vt:lpstr>WorkFusion automated 67% of data from new suppliers, proving that machine learning is better than templates</vt:lpstr>
      <vt:lpstr>There are several opportunities to further improve WorkFusion’s performance specific to invoices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now work in the digital economy</dc:title>
  <dc:creator>Ryan Buttacavoli</dc:creator>
  <cp:lastModifiedBy>Vera Gaponova</cp:lastModifiedBy>
  <cp:revision>924</cp:revision>
  <cp:lastPrinted>2016-10-20T14:41:54Z</cp:lastPrinted>
  <dcterms:created xsi:type="dcterms:W3CDTF">2016-10-07T18:04:06Z</dcterms:created>
  <dcterms:modified xsi:type="dcterms:W3CDTF">2018-09-11T12:22:34Z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Fiodar@LAPTOP-4ND4JA4D</vt:lpwstr>
  </property>
  <property fmtid="{D5CDD505-2E9C-101B-9397-08002B2CF9AE}" pid="5" name="MSIP_Label_f42aa342-8706-4288-bd11-ebb85995028c_SetDate">
    <vt:lpwstr>2018-08-27T01:46:33.4315207Z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</Properties>
</file>