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0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0" r:id="rId2"/>
  </p:sldMasterIdLst>
  <p:notesMasterIdLst>
    <p:notesMasterId r:id="rId44"/>
  </p:notesMasterIdLst>
  <p:sldIdLst>
    <p:sldId id="679" r:id="rId3"/>
    <p:sldId id="719" r:id="rId4"/>
    <p:sldId id="845" r:id="rId5"/>
    <p:sldId id="723" r:id="rId6"/>
    <p:sldId id="843" r:id="rId7"/>
    <p:sldId id="740" r:id="rId8"/>
    <p:sldId id="885" r:id="rId9"/>
    <p:sldId id="839" r:id="rId10"/>
    <p:sldId id="842" r:id="rId11"/>
    <p:sldId id="841" r:id="rId12"/>
    <p:sldId id="856" r:id="rId13"/>
    <p:sldId id="846" r:id="rId14"/>
    <p:sldId id="876" r:id="rId15"/>
    <p:sldId id="840" r:id="rId16"/>
    <p:sldId id="741" r:id="rId17"/>
    <p:sldId id="726" r:id="rId18"/>
    <p:sldId id="727" r:id="rId19"/>
    <p:sldId id="847" r:id="rId20"/>
    <p:sldId id="730" r:id="rId21"/>
    <p:sldId id="853" r:id="rId22"/>
    <p:sldId id="854" r:id="rId23"/>
    <p:sldId id="729" r:id="rId24"/>
    <p:sldId id="880" r:id="rId25"/>
    <p:sldId id="884" r:id="rId26"/>
    <p:sldId id="848" r:id="rId27"/>
    <p:sldId id="860" r:id="rId28"/>
    <p:sldId id="862" r:id="rId29"/>
    <p:sldId id="821" r:id="rId30"/>
    <p:sldId id="849" r:id="rId31"/>
    <p:sldId id="732" r:id="rId32"/>
    <p:sldId id="861" r:id="rId33"/>
    <p:sldId id="888" r:id="rId34"/>
    <p:sldId id="874" r:id="rId35"/>
    <p:sldId id="875" r:id="rId36"/>
    <p:sldId id="850" r:id="rId37"/>
    <p:sldId id="851" r:id="rId38"/>
    <p:sldId id="835" r:id="rId39"/>
    <p:sldId id="844" r:id="rId40"/>
    <p:sldId id="873" r:id="rId41"/>
    <p:sldId id="816" r:id="rId42"/>
    <p:sldId id="864" r:id="rId43"/>
  </p:sldIdLst>
  <p:sldSz cx="12192000" cy="6858000"/>
  <p:notesSz cx="10331450" cy="1874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619" userDrawn="1">
          <p15:clr>
            <a:srgbClr val="A4A3A4"/>
          </p15:clr>
        </p15:guide>
        <p15:guide id="3" orient="horz" pos="998">
          <p15:clr>
            <a:srgbClr val="A4A3A4"/>
          </p15:clr>
        </p15:guide>
        <p15:guide id="4" orient="horz" pos="693">
          <p15:clr>
            <a:srgbClr val="A4A3A4"/>
          </p15:clr>
        </p15:guide>
        <p15:guide id="5" orient="horz" pos="2638">
          <p15:clr>
            <a:srgbClr val="A4A3A4"/>
          </p15:clr>
        </p15:guide>
        <p15:guide id="6" orient="horz" pos="3871">
          <p15:clr>
            <a:srgbClr val="A4A3A4"/>
          </p15:clr>
        </p15:guide>
        <p15:guide id="7" orient="horz" pos="1342">
          <p15:clr>
            <a:srgbClr val="A4A3A4"/>
          </p15:clr>
        </p15:guide>
        <p15:guide id="8" pos="528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onzalez, Borja (ES - Madrid)" initials="GB(-M" lastIdx="12" clrIdx="0">
    <p:extLst>
      <p:ext uri="{19B8F6BF-5375-455C-9EA6-DF929625EA0E}">
        <p15:presenceInfo xmlns:p15="http://schemas.microsoft.com/office/powerpoint/2012/main" userId="Gonzalez, Borja (ES - Madrid)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2A35"/>
    <a:srgbClr val="FF6600"/>
    <a:srgbClr val="F5A679"/>
    <a:srgbClr val="F58F38"/>
    <a:srgbClr val="FFFFFF"/>
    <a:srgbClr val="BB8C6E"/>
    <a:srgbClr val="1E2F13"/>
    <a:srgbClr val="4B5D75"/>
    <a:srgbClr val="5B9BD5"/>
    <a:srgbClr val="6E6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510" autoAdjust="0"/>
    <p:restoredTop sz="85511" autoAdjust="0"/>
  </p:normalViewPr>
  <p:slideViewPr>
    <p:cSldViewPr snapToGrid="0">
      <p:cViewPr>
        <p:scale>
          <a:sx n="66" d="100"/>
          <a:sy n="66" d="100"/>
        </p:scale>
        <p:origin x="998" y="86"/>
      </p:cViewPr>
      <p:guideLst>
        <p:guide orient="horz" pos="2160"/>
        <p:guide pos="619"/>
        <p:guide orient="horz" pos="998"/>
        <p:guide orient="horz" pos="693"/>
        <p:guide orient="horz" pos="2638"/>
        <p:guide orient="horz" pos="3871"/>
        <p:guide orient="horz" pos="1342"/>
        <p:guide pos="5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170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mes\Dropbox%20(WorkFusion)\Sales\pursuits\Santander\SBGM%20POC%20-%20OTC%20Derivatives\Final%20deck%20and%20reference%20documentation\learning_curve_v6%20(with%20JL%20charts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James\Dropbox%20(WorkFusion)\Sales\pursuits\Santander\SBGM%20POC%20-%20OTC%20Derivatives\Final%20deck%20and%20reference%20documentation\To%20Be%20vs%20As%20Is_vg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805335541848694"/>
          <c:y val="5.0198404071640348E-2"/>
          <c:w val="0.83846021014214689"/>
          <c:h val="0.82303752927734997"/>
        </c:manualLayout>
      </c:layout>
      <c:scatterChart>
        <c:scatterStyle val="lineMarker"/>
        <c:varyColors val="0"/>
        <c:ser>
          <c:idx val="0"/>
          <c:order val="0"/>
          <c:tx>
            <c:v>Results</c:v>
          </c:tx>
          <c:spPr>
            <a:ln w="38100" cap="rnd">
              <a:solidFill>
                <a:schemeClr val="accent6"/>
              </a:solidFill>
              <a:round/>
            </a:ln>
            <a:effectLst/>
          </c:spPr>
          <c:marker>
            <c:symbol val="diamond"/>
            <c:size val="12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'Auto rate for slide'!$I$4:$I$8</c:f>
              <c:numCache>
                <c:formatCode>General</c:formatCode>
                <c:ptCount val="5"/>
                <c:pt idx="0">
                  <c:v>0</c:v>
                </c:pt>
                <c:pt idx="1">
                  <c:v>249</c:v>
                </c:pt>
                <c:pt idx="2">
                  <c:v>947</c:v>
                </c:pt>
                <c:pt idx="3">
                  <c:v>1066</c:v>
                </c:pt>
                <c:pt idx="4">
                  <c:v>1542</c:v>
                </c:pt>
              </c:numCache>
            </c:numRef>
          </c:xVal>
          <c:yVal>
            <c:numRef>
              <c:f>'Auto rate for slide'!$J$4:$J$8</c:f>
              <c:numCache>
                <c:formatCode>0%</c:formatCode>
                <c:ptCount val="5"/>
                <c:pt idx="0" formatCode="General">
                  <c:v>0</c:v>
                </c:pt>
                <c:pt idx="1">
                  <c:v>0.49116193690083493</c:v>
                </c:pt>
                <c:pt idx="2">
                  <c:v>0.57945442956540982</c:v>
                </c:pt>
                <c:pt idx="3">
                  <c:v>0.80785433949145491</c:v>
                </c:pt>
                <c:pt idx="4">
                  <c:v>0.83442755583075301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26E-43B6-BCE3-0A3302785F9A}"/>
            </c:ext>
          </c:extLst>
        </c:ser>
        <c:ser>
          <c:idx val="1"/>
          <c:order val="1"/>
          <c:tx>
            <c:v>Typical</c:v>
          </c:tx>
          <c:spPr>
            <a:ln w="19050" cap="rnd">
              <a:solidFill>
                <a:schemeClr val="bg1"/>
              </a:solidFill>
              <a:prstDash val="dash"/>
              <a:round/>
            </a:ln>
            <a:effectLst/>
          </c:spPr>
          <c:marker>
            <c:symbol val="none"/>
          </c:marker>
          <c:xVal>
            <c:numRef>
              <c:f>'For deck'!$R$4:$R$9</c:f>
              <c:numCache>
                <c:formatCode>General</c:formatCode>
                <c:ptCount val="6"/>
                <c:pt idx="0">
                  <c:v>0</c:v>
                </c:pt>
                <c:pt idx="1">
                  <c:v>249</c:v>
                </c:pt>
                <c:pt idx="2">
                  <c:v>550</c:v>
                </c:pt>
                <c:pt idx="3">
                  <c:v>947</c:v>
                </c:pt>
                <c:pt idx="4">
                  <c:v>1066</c:v>
                </c:pt>
                <c:pt idx="5">
                  <c:v>1542</c:v>
                </c:pt>
              </c:numCache>
            </c:numRef>
          </c:xVal>
          <c:yVal>
            <c:numRef>
              <c:f>'For deck'!$Q$4:$Q$9</c:f>
              <c:numCache>
                <c:formatCode>General</c:formatCode>
                <c:ptCount val="6"/>
                <c:pt idx="0">
                  <c:v>0</c:v>
                </c:pt>
                <c:pt idx="1">
                  <c:v>0.25</c:v>
                </c:pt>
                <c:pt idx="2">
                  <c:v>0.45</c:v>
                </c:pt>
                <c:pt idx="3">
                  <c:v>0.6</c:v>
                </c:pt>
                <c:pt idx="4">
                  <c:v>0.65</c:v>
                </c:pt>
                <c:pt idx="5">
                  <c:v>0.75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26E-43B6-BCE3-0A3302785F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71029784"/>
        <c:axId val="471032080"/>
      </c:scatterChart>
      <c:valAx>
        <c:axId val="47102978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 dirty="0"/>
                  <a:t>Number of documents used for training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032080"/>
        <c:crosses val="autoZero"/>
        <c:crossBetween val="midCat"/>
      </c:valAx>
      <c:valAx>
        <c:axId val="47103208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Automation rate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4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.00%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71029784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1795803609382802"/>
          <c:y val="0.60057288071101589"/>
          <c:w val="0.15565308883933851"/>
          <c:h val="0.2041414356340649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400"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084660282004445"/>
          <c:y val="3.2787225126270983E-2"/>
          <c:w val="0.82713444199960628"/>
          <c:h val="0.891152870597057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66B1-48BD-992C-B1C3A4E75CB6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6B1-48BD-992C-B1C3A4E75CB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baseline="0" dirty="0"/>
                      <a:t>2 min 30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66B1-48BD-992C-B1C3A4E75CB6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 min</a:t>
                    </a:r>
                    <a:r>
                      <a:rPr lang="en-US" baseline="0" dirty="0"/>
                      <a:t> 03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6B1-48BD-992C-B1C3A4E75CB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'To Be'!$A$44:$A$45</c:f>
              <c:strCache>
                <c:ptCount val="2"/>
                <c:pt idx="0">
                  <c:v>As-Is</c:v>
                </c:pt>
                <c:pt idx="1">
                  <c:v>To-Be</c:v>
                </c:pt>
              </c:strCache>
            </c:strRef>
          </c:cat>
          <c:val>
            <c:numRef>
              <c:f>'To Be'!$B$44:$B$45</c:f>
              <c:numCache>
                <c:formatCode>0.00</c:formatCode>
                <c:ptCount val="2"/>
                <c:pt idx="0">
                  <c:v>150</c:v>
                </c:pt>
                <c:pt idx="1">
                  <c:v>62.653799999999997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B1-48BD-992C-B1C3A4E75CB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96537200"/>
        <c:axId val="696534576"/>
      </c:barChart>
      <c:catAx>
        <c:axId val="696537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6534576"/>
        <c:crosses val="autoZero"/>
        <c:auto val="1"/>
        <c:lblAlgn val="ctr"/>
        <c:lblOffset val="100"/>
        <c:noMultiLvlLbl val="0"/>
      </c:catAx>
      <c:valAx>
        <c:axId val="696534576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Seconds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200" b="0" i="0" u="none" strike="noStrike" kern="1200" baseline="0">
                  <a:solidFill>
                    <a:schemeClr val="bg1"/>
                  </a:solidFill>
                  <a:latin typeface="+mn-lt"/>
                  <a:ea typeface="+mn-ea"/>
                  <a:cs typeface="+mn-cs"/>
                </a:defRPr>
              </a:pPr>
              <a:endParaRPr lang="ru-RU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bg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96537200"/>
        <c:crosses val="autoZero"/>
        <c:crossBetween val="between"/>
        <c:majorUnit val="60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821EB1-05CF-4DDD-B0B2-4CCD2FEFA6A7}" type="doc">
      <dgm:prSet loTypeId="urn:microsoft.com/office/officeart/2009/3/layout/IncreasingArrowsProcess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4BC2B688-8C75-4C0E-8790-EF9516878B45}">
      <dgm:prSet phldrT="[Text]"/>
      <dgm:spPr>
        <a:ln>
          <a:noFill/>
        </a:ln>
      </dgm:spPr>
      <dgm:t>
        <a:bodyPr/>
        <a:lstStyle/>
        <a:p>
          <a:r>
            <a:rPr lang="en-US" dirty="0"/>
            <a:t>Infra set up</a:t>
          </a:r>
          <a:endParaRPr lang="ru-RU" dirty="0"/>
        </a:p>
      </dgm:t>
    </dgm:pt>
    <dgm:pt modelId="{ACFDE3F4-47B6-4FF4-8E74-009FE5E30C88}" type="parTrans" cxnId="{116FE115-3321-4B2C-9BB9-96C1F9EF86F5}">
      <dgm:prSet/>
      <dgm:spPr/>
      <dgm:t>
        <a:bodyPr/>
        <a:lstStyle/>
        <a:p>
          <a:endParaRPr lang="ru-RU"/>
        </a:p>
      </dgm:t>
    </dgm:pt>
    <dgm:pt modelId="{E160A38C-1531-4D27-B6A8-CE07A75967CF}" type="sibTrans" cxnId="{116FE115-3321-4B2C-9BB9-96C1F9EF86F5}">
      <dgm:prSet/>
      <dgm:spPr/>
      <dgm:t>
        <a:bodyPr/>
        <a:lstStyle/>
        <a:p>
          <a:endParaRPr lang="ru-RU"/>
        </a:p>
      </dgm:t>
    </dgm:pt>
    <dgm:pt modelId="{3DE9D00B-F417-4485-BD2C-D292D1C38D21}">
      <dgm:prSet phldrT="[Text]" custT="1"/>
      <dgm:spPr>
        <a:noFill/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200" dirty="0">
              <a:solidFill>
                <a:schemeClr val="bg1"/>
              </a:solidFill>
            </a:rPr>
            <a:t>- Hardware according to specifications corresponding to the intended throughput</a:t>
          </a:r>
          <a:endParaRPr lang="ru-RU" sz="1200" dirty="0">
            <a:solidFill>
              <a:schemeClr val="bg1"/>
            </a:solidFill>
          </a:endParaRPr>
        </a:p>
      </dgm:t>
    </dgm:pt>
    <dgm:pt modelId="{079F1957-FEE0-4CBB-971E-34C1CD0B4EC0}" type="parTrans" cxnId="{5398F34B-E6FD-487F-8F7B-9A5FBDFF92D1}">
      <dgm:prSet/>
      <dgm:spPr/>
      <dgm:t>
        <a:bodyPr/>
        <a:lstStyle/>
        <a:p>
          <a:endParaRPr lang="ru-RU"/>
        </a:p>
      </dgm:t>
    </dgm:pt>
    <dgm:pt modelId="{36638CF2-5D56-44AD-BA71-6E67410AA0A9}" type="sibTrans" cxnId="{5398F34B-E6FD-487F-8F7B-9A5FBDFF92D1}">
      <dgm:prSet/>
      <dgm:spPr/>
      <dgm:t>
        <a:bodyPr/>
        <a:lstStyle/>
        <a:p>
          <a:endParaRPr lang="ru-RU"/>
        </a:p>
      </dgm:t>
    </dgm:pt>
    <dgm:pt modelId="{9F4657D5-FEF0-4F8E-A74C-256747AB1ACB}">
      <dgm:prSet phldrT="[Text]"/>
      <dgm:spPr>
        <a:ln>
          <a:noFill/>
        </a:ln>
      </dgm:spPr>
      <dgm:t>
        <a:bodyPr/>
        <a:lstStyle/>
        <a:p>
          <a:r>
            <a:rPr lang="en-US" dirty="0"/>
            <a:t>Production scope</a:t>
          </a:r>
          <a:endParaRPr lang="ru-RU" dirty="0"/>
        </a:p>
      </dgm:t>
    </dgm:pt>
    <dgm:pt modelId="{29CB111F-A6A4-4F60-A623-C032CB0294CB}" type="parTrans" cxnId="{797B1828-8E1F-4CA5-B859-7B974B12FAE2}">
      <dgm:prSet/>
      <dgm:spPr/>
      <dgm:t>
        <a:bodyPr/>
        <a:lstStyle/>
        <a:p>
          <a:endParaRPr lang="ru-RU"/>
        </a:p>
      </dgm:t>
    </dgm:pt>
    <dgm:pt modelId="{61AF8AF9-8D2D-44E6-91A0-5FFB559707B8}" type="sibTrans" cxnId="{797B1828-8E1F-4CA5-B859-7B974B12FAE2}">
      <dgm:prSet/>
      <dgm:spPr/>
      <dgm:t>
        <a:bodyPr/>
        <a:lstStyle/>
        <a:p>
          <a:endParaRPr lang="ru-RU"/>
        </a:p>
      </dgm:t>
    </dgm:pt>
    <dgm:pt modelId="{5F1E0B0D-09FC-4DCC-8B95-B1CAC377B179}">
      <dgm:prSet phldrT="[Text]" custT="1"/>
      <dgm:spPr>
        <a:noFill/>
      </dgm:spPr>
      <dgm:t>
        <a:bodyPr/>
        <a:lstStyle/>
        <a:p>
          <a:pPr>
            <a:buFont typeface="Arial" panose="020B0604020202020204" pitchFamily="34" charset="0"/>
          </a:pPr>
          <a:r>
            <a:rPr lang="en-US" sz="1200" b="0" dirty="0">
              <a:solidFill>
                <a:schemeClr val="bg1"/>
              </a:solidFill>
            </a:rPr>
            <a:t>- </a:t>
          </a:r>
          <a:r>
            <a:rPr lang="fr-FR" sz="1200" b="0" dirty="0">
              <a:solidFill>
                <a:schemeClr val="bg1"/>
              </a:solidFill>
            </a:rPr>
            <a:t>Track </a:t>
          </a:r>
          <a:r>
            <a:rPr lang="fr-FR" sz="1200" b="0" dirty="0" err="1">
              <a:solidFill>
                <a:schemeClr val="bg1"/>
              </a:solidFill>
            </a:rPr>
            <a:t>validated</a:t>
          </a:r>
          <a:r>
            <a:rPr lang="fr-FR" sz="1200" b="0" dirty="0">
              <a:solidFill>
                <a:schemeClr val="bg1"/>
              </a:solidFill>
            </a:rPr>
            <a:t> </a:t>
          </a:r>
          <a:r>
            <a:rPr lang="fr-FR" sz="1200" b="0" dirty="0" err="1">
              <a:solidFill>
                <a:schemeClr val="bg1"/>
              </a:solidFill>
            </a:rPr>
            <a:t>operations</a:t>
          </a:r>
          <a:endParaRPr lang="ru-RU" sz="1200" b="0" dirty="0">
            <a:solidFill>
              <a:schemeClr val="bg1"/>
            </a:solidFill>
          </a:endParaRPr>
        </a:p>
        <a:p>
          <a:pPr>
            <a:buFont typeface="Arial" panose="020B0604020202020204" pitchFamily="34" charset="0"/>
          </a:pPr>
          <a:r>
            <a:rPr lang="ru-RU" sz="1200" b="0" dirty="0">
              <a:solidFill>
                <a:schemeClr val="bg1"/>
              </a:solidFill>
            </a:rPr>
            <a:t>- </a:t>
          </a:r>
          <a:r>
            <a:rPr lang="fr-FR" sz="1200" b="0" dirty="0" err="1">
              <a:solidFill>
                <a:schemeClr val="bg1"/>
              </a:solidFill>
            </a:rPr>
            <a:t>Password</a:t>
          </a:r>
          <a:r>
            <a:rPr lang="fr-FR" sz="1200" b="0" dirty="0">
              <a:solidFill>
                <a:schemeClr val="bg1"/>
              </a:solidFill>
            </a:rPr>
            <a:t> change handling</a:t>
          </a:r>
          <a:endParaRPr lang="ru-RU" sz="1200" b="0" dirty="0">
            <a:solidFill>
              <a:schemeClr val="bg1"/>
            </a:solidFill>
          </a:endParaRPr>
        </a:p>
      </dgm:t>
    </dgm:pt>
    <dgm:pt modelId="{D061BC2E-5798-447B-8A94-9F7DAB2D312B}" type="parTrans" cxnId="{E8BE1ABD-41F8-4121-9707-B99C112AED94}">
      <dgm:prSet/>
      <dgm:spPr/>
      <dgm:t>
        <a:bodyPr/>
        <a:lstStyle/>
        <a:p>
          <a:endParaRPr lang="ru-RU"/>
        </a:p>
      </dgm:t>
    </dgm:pt>
    <dgm:pt modelId="{AA86E11F-07EA-4FB7-B6DA-49C94F926153}" type="sibTrans" cxnId="{E8BE1ABD-41F8-4121-9707-B99C112AED94}">
      <dgm:prSet/>
      <dgm:spPr/>
      <dgm:t>
        <a:bodyPr/>
        <a:lstStyle/>
        <a:p>
          <a:endParaRPr lang="ru-RU"/>
        </a:p>
      </dgm:t>
    </dgm:pt>
    <dgm:pt modelId="{DCF0575C-22DC-4F90-8BF4-691B529D9C9B}">
      <dgm:prSet phldrT="[Text]" custT="1"/>
      <dgm:spPr>
        <a:noFill/>
      </dgm:spPr>
      <dgm:t>
        <a:bodyPr/>
        <a:lstStyle/>
        <a:p>
          <a:pPr>
            <a:buFont typeface="Arial" panose="020B0604020202020204" pitchFamily="34" charset="0"/>
          </a:pPr>
          <a:r>
            <a:rPr lang="en-US" sz="1200" dirty="0">
              <a:solidFill>
                <a:schemeClr val="bg1"/>
              </a:solidFill>
            </a:rPr>
            <a:t>- Export the flow to the new Dev/UAT environment</a:t>
          </a:r>
          <a:endParaRPr lang="ru-RU" sz="1200" dirty="0">
            <a:solidFill>
              <a:schemeClr val="bg1"/>
            </a:solidFill>
          </a:endParaRPr>
        </a:p>
      </dgm:t>
    </dgm:pt>
    <dgm:pt modelId="{73B5274B-FE65-430E-91F6-D626CC64550B}" type="parTrans" cxnId="{D8ECE3CC-42C6-47E4-A727-FD5AC02E6D61}">
      <dgm:prSet/>
      <dgm:spPr/>
      <dgm:t>
        <a:bodyPr/>
        <a:lstStyle/>
        <a:p>
          <a:endParaRPr lang="ru-RU"/>
        </a:p>
      </dgm:t>
    </dgm:pt>
    <dgm:pt modelId="{3FA68C34-E12A-43DD-8C93-C796F63B94BD}" type="sibTrans" cxnId="{D8ECE3CC-42C6-47E4-A727-FD5AC02E6D61}">
      <dgm:prSet/>
      <dgm:spPr/>
      <dgm:t>
        <a:bodyPr/>
        <a:lstStyle/>
        <a:p>
          <a:endParaRPr lang="ru-RU"/>
        </a:p>
      </dgm:t>
    </dgm:pt>
    <dgm:pt modelId="{446A0045-00F5-4D59-B21C-7B9A48139DEE}">
      <dgm:prSet phldrT="[Text]"/>
      <dgm:spPr>
        <a:ln>
          <a:noFill/>
        </a:ln>
      </dgm:spPr>
      <dgm:t>
        <a:bodyPr/>
        <a:lstStyle/>
        <a:p>
          <a:r>
            <a:rPr lang="en-US" dirty="0"/>
            <a:t>Change management</a:t>
          </a:r>
          <a:endParaRPr lang="ru-RU" dirty="0"/>
        </a:p>
      </dgm:t>
    </dgm:pt>
    <dgm:pt modelId="{30DBD9EC-21E0-489D-8463-15AE61D2DE46}" type="parTrans" cxnId="{C1D83F3D-9429-4078-88E4-AB5EAC66E5EA}">
      <dgm:prSet/>
      <dgm:spPr/>
      <dgm:t>
        <a:bodyPr/>
        <a:lstStyle/>
        <a:p>
          <a:endParaRPr lang="ru-RU"/>
        </a:p>
      </dgm:t>
    </dgm:pt>
    <dgm:pt modelId="{85D59095-FCC6-4D0C-A081-89F968E68112}" type="sibTrans" cxnId="{C1D83F3D-9429-4078-88E4-AB5EAC66E5EA}">
      <dgm:prSet/>
      <dgm:spPr/>
      <dgm:t>
        <a:bodyPr/>
        <a:lstStyle/>
        <a:p>
          <a:endParaRPr lang="ru-RU"/>
        </a:p>
      </dgm:t>
    </dgm:pt>
    <dgm:pt modelId="{AF2C6BD2-91BF-4BED-9360-80655B90D67E}">
      <dgm:prSet custT="1"/>
      <dgm:spPr>
        <a:noFill/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200" dirty="0">
              <a:solidFill>
                <a:schemeClr val="bg1"/>
              </a:solidFill>
            </a:rPr>
            <a:t>- Route all FX Trade emails to target mailbox</a:t>
          </a:r>
          <a:endParaRPr lang="ru-RU" sz="1200" dirty="0">
            <a:solidFill>
              <a:schemeClr val="bg1"/>
            </a:solidFill>
          </a:endParaRPr>
        </a:p>
      </dgm:t>
    </dgm:pt>
    <dgm:pt modelId="{7403CB92-536A-4B3B-AA08-947E5D2223F3}" type="parTrans" cxnId="{1ACC167B-8F1A-4D5F-9D26-FB7007D91E7C}">
      <dgm:prSet/>
      <dgm:spPr/>
      <dgm:t>
        <a:bodyPr/>
        <a:lstStyle/>
        <a:p>
          <a:endParaRPr lang="ru-RU"/>
        </a:p>
      </dgm:t>
    </dgm:pt>
    <dgm:pt modelId="{F2830AE7-BC2D-44E6-9CB3-6A0775C60271}" type="sibTrans" cxnId="{1ACC167B-8F1A-4D5F-9D26-FB7007D91E7C}">
      <dgm:prSet/>
      <dgm:spPr/>
      <dgm:t>
        <a:bodyPr/>
        <a:lstStyle/>
        <a:p>
          <a:endParaRPr lang="ru-RU"/>
        </a:p>
      </dgm:t>
    </dgm:pt>
    <dgm:pt modelId="{55266881-03BE-4E30-BDD3-9439B5663E03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200" dirty="0">
              <a:solidFill>
                <a:schemeClr val="bg1"/>
              </a:solidFill>
            </a:rPr>
            <a:t>- Train SMEs on </a:t>
          </a:r>
          <a:r>
            <a:rPr lang="en-US" sz="1200" dirty="0" err="1">
              <a:solidFill>
                <a:schemeClr val="bg1"/>
              </a:solidFill>
            </a:rPr>
            <a:t>WorkSpace</a:t>
          </a:r>
          <a:endParaRPr lang="en-US" sz="1200" dirty="0">
            <a:solidFill>
              <a:schemeClr val="bg1"/>
            </a:solidFill>
          </a:endParaRPr>
        </a:p>
      </dgm:t>
    </dgm:pt>
    <dgm:pt modelId="{8A538667-2E3F-4555-A3D3-962E5712324B}" type="parTrans" cxnId="{9FCBFA24-3C40-4D16-B65B-681FA29A5D17}">
      <dgm:prSet/>
      <dgm:spPr/>
      <dgm:t>
        <a:bodyPr/>
        <a:lstStyle/>
        <a:p>
          <a:endParaRPr lang="ru-RU"/>
        </a:p>
      </dgm:t>
    </dgm:pt>
    <dgm:pt modelId="{D2AE99DE-7F2B-4E4E-9C33-9B6EAD9FE5C7}" type="sibTrans" cxnId="{9FCBFA24-3C40-4D16-B65B-681FA29A5D17}">
      <dgm:prSet/>
      <dgm:spPr/>
      <dgm:t>
        <a:bodyPr/>
        <a:lstStyle/>
        <a:p>
          <a:endParaRPr lang="ru-RU"/>
        </a:p>
      </dgm:t>
    </dgm:pt>
    <dgm:pt modelId="{11D97DB7-6847-49C0-A8B9-2F33B3348CBB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200" dirty="0">
              <a:solidFill>
                <a:schemeClr val="bg1"/>
              </a:solidFill>
            </a:rPr>
            <a:t>- Act on exception emails</a:t>
          </a:r>
        </a:p>
      </dgm:t>
    </dgm:pt>
    <dgm:pt modelId="{1FC12203-28EA-4368-B341-2EFE420F9BBA}" type="parTrans" cxnId="{94841B7A-DFF0-4F57-8E11-BA7C677EC474}">
      <dgm:prSet/>
      <dgm:spPr/>
      <dgm:t>
        <a:bodyPr/>
        <a:lstStyle/>
        <a:p>
          <a:endParaRPr lang="ru-RU"/>
        </a:p>
      </dgm:t>
    </dgm:pt>
    <dgm:pt modelId="{F33149A6-ED54-4BBA-84E9-C4A551148BA8}" type="sibTrans" cxnId="{94841B7A-DFF0-4F57-8E11-BA7C677EC474}">
      <dgm:prSet/>
      <dgm:spPr/>
      <dgm:t>
        <a:bodyPr/>
        <a:lstStyle/>
        <a:p>
          <a:endParaRPr lang="ru-RU"/>
        </a:p>
      </dgm:t>
    </dgm:pt>
    <dgm:pt modelId="{F5DE819E-1929-4CAC-ADF3-4ABCDF63AC74}">
      <dgm:prSet custT="1"/>
      <dgm:spPr/>
      <dgm:t>
        <a:bodyPr/>
        <a:lstStyle/>
        <a:p>
          <a:pPr>
            <a:buNone/>
          </a:pPr>
          <a:r>
            <a:rPr lang="en-US" sz="1200" dirty="0">
              <a:solidFill>
                <a:schemeClr val="bg1"/>
              </a:solidFill>
            </a:rPr>
            <a:t>- Troubleshooting guide and support training</a:t>
          </a:r>
        </a:p>
      </dgm:t>
    </dgm:pt>
    <dgm:pt modelId="{E2FA1731-4CB8-4C41-A433-4490C15482DC}" type="parTrans" cxnId="{DB032DDC-CF70-426B-8983-2FD1E9BB0052}">
      <dgm:prSet/>
      <dgm:spPr/>
      <dgm:t>
        <a:bodyPr/>
        <a:lstStyle/>
        <a:p>
          <a:endParaRPr lang="ru-RU"/>
        </a:p>
      </dgm:t>
    </dgm:pt>
    <dgm:pt modelId="{F7A08AA3-C435-4E72-AF58-1493E52BB17B}" type="sibTrans" cxnId="{DB032DDC-CF70-426B-8983-2FD1E9BB0052}">
      <dgm:prSet/>
      <dgm:spPr/>
      <dgm:t>
        <a:bodyPr/>
        <a:lstStyle/>
        <a:p>
          <a:endParaRPr lang="ru-RU"/>
        </a:p>
      </dgm:t>
    </dgm:pt>
    <dgm:pt modelId="{F1DDBB9F-AE81-4FD0-9E92-AD31E2C8E44D}">
      <dgm:prSet custT="1"/>
      <dgm:spPr/>
      <dgm:t>
        <a:bodyPr/>
        <a:lstStyle/>
        <a:p>
          <a:pPr>
            <a:buNone/>
          </a:pPr>
          <a:r>
            <a:rPr lang="en-US" sz="1200" dirty="0">
              <a:solidFill>
                <a:schemeClr val="bg1"/>
              </a:solidFill>
            </a:rPr>
            <a:t>- Ensure access to Support desk, </a:t>
          </a:r>
          <a:r>
            <a:rPr lang="en-US" sz="1200" dirty="0" err="1">
              <a:solidFill>
                <a:schemeClr val="bg1"/>
              </a:solidFill>
            </a:rPr>
            <a:t>WorkSpace</a:t>
          </a:r>
          <a:r>
            <a:rPr lang="en-US" sz="1200" dirty="0">
              <a:solidFill>
                <a:schemeClr val="bg1"/>
              </a:solidFill>
            </a:rPr>
            <a:t>, etc.</a:t>
          </a:r>
        </a:p>
        <a:p>
          <a:pPr>
            <a:buNone/>
          </a:pPr>
          <a:r>
            <a:rPr lang="en-US" sz="1200" dirty="0">
              <a:solidFill>
                <a:schemeClr val="bg1"/>
              </a:solidFill>
            </a:rPr>
            <a:t>- Put support model in place for production run of process</a:t>
          </a:r>
          <a:endParaRPr lang="ru-RU" sz="1200" dirty="0">
            <a:solidFill>
              <a:schemeClr val="bg1"/>
            </a:solidFill>
          </a:endParaRPr>
        </a:p>
      </dgm:t>
    </dgm:pt>
    <dgm:pt modelId="{3E211F05-6B5E-40AE-A962-5CE931F416D7}" type="parTrans" cxnId="{4A381E0A-FE18-4AFD-B8A5-A211C9F7632E}">
      <dgm:prSet/>
      <dgm:spPr/>
      <dgm:t>
        <a:bodyPr/>
        <a:lstStyle/>
        <a:p>
          <a:endParaRPr lang="ru-RU"/>
        </a:p>
      </dgm:t>
    </dgm:pt>
    <dgm:pt modelId="{B28118AB-8D7F-4F9B-BFC7-77360402AA04}" type="sibTrans" cxnId="{4A381E0A-FE18-4AFD-B8A5-A211C9F7632E}">
      <dgm:prSet/>
      <dgm:spPr/>
      <dgm:t>
        <a:bodyPr/>
        <a:lstStyle/>
        <a:p>
          <a:endParaRPr lang="ru-RU"/>
        </a:p>
      </dgm:t>
    </dgm:pt>
    <dgm:pt modelId="{7EA3D51F-B5B6-4EC7-8096-8F8C09272C55}">
      <dgm:prSet phldrT="[Text]"/>
      <dgm:spPr>
        <a:ln>
          <a:noFill/>
        </a:ln>
      </dgm:spPr>
      <dgm:t>
        <a:bodyPr/>
        <a:lstStyle/>
        <a:p>
          <a:r>
            <a:rPr lang="en-US" dirty="0"/>
            <a:t>Testing</a:t>
          </a:r>
          <a:endParaRPr lang="ru-RU" dirty="0"/>
        </a:p>
      </dgm:t>
    </dgm:pt>
    <dgm:pt modelId="{8AA6CA8A-E50B-4319-9DB1-91170B8D8EBD}" type="sibTrans" cxnId="{5B768C38-557D-448C-97C6-CAC7D322E7C2}">
      <dgm:prSet/>
      <dgm:spPr/>
      <dgm:t>
        <a:bodyPr/>
        <a:lstStyle/>
        <a:p>
          <a:endParaRPr lang="ru-RU"/>
        </a:p>
      </dgm:t>
    </dgm:pt>
    <dgm:pt modelId="{156ABCDC-6B02-483D-9BF8-9AB8ADF829FF}" type="parTrans" cxnId="{5B768C38-557D-448C-97C6-CAC7D322E7C2}">
      <dgm:prSet/>
      <dgm:spPr/>
      <dgm:t>
        <a:bodyPr/>
        <a:lstStyle/>
        <a:p>
          <a:endParaRPr lang="ru-RU"/>
        </a:p>
      </dgm:t>
    </dgm:pt>
    <dgm:pt modelId="{1B9F18A0-41D3-4C67-B55E-CC0156650F9A}">
      <dgm:prSet phldrT="[Text]" custT="1"/>
      <dgm:spPr>
        <a:noFill/>
      </dgm:spPr>
      <dgm:t>
        <a:bodyPr/>
        <a:lstStyle/>
        <a:p>
          <a:pPr>
            <a:buFont typeface="Arial" panose="020B0604020202020204" pitchFamily="34" charset="0"/>
          </a:pPr>
          <a:r>
            <a:rPr lang="en-US" sz="1200" dirty="0">
              <a:solidFill>
                <a:schemeClr val="bg1"/>
              </a:solidFill>
            </a:rPr>
            <a:t>- Apply any changes in </a:t>
          </a:r>
          <a:r>
            <a:rPr lang="en-US" sz="1200" dirty="0" err="1">
              <a:solidFill>
                <a:schemeClr val="bg1"/>
              </a:solidFill>
            </a:rPr>
            <a:t>urls</a:t>
          </a:r>
          <a:r>
            <a:rPr lang="en-US" sz="1200" dirty="0">
              <a:solidFill>
                <a:schemeClr val="bg1"/>
              </a:solidFill>
            </a:rPr>
            <a:t>/endpoint to the processes</a:t>
          </a:r>
          <a:endParaRPr lang="ru-RU" sz="1200" dirty="0">
            <a:solidFill>
              <a:schemeClr val="bg1"/>
            </a:solidFill>
          </a:endParaRPr>
        </a:p>
      </dgm:t>
    </dgm:pt>
    <dgm:pt modelId="{F4B151C8-2C58-453F-A35A-85E6EACBCE11}" type="parTrans" cxnId="{4DD9D251-5A95-439A-8600-61E94A4E32D8}">
      <dgm:prSet/>
      <dgm:spPr/>
      <dgm:t>
        <a:bodyPr/>
        <a:lstStyle/>
        <a:p>
          <a:endParaRPr lang="ru-RU"/>
        </a:p>
      </dgm:t>
    </dgm:pt>
    <dgm:pt modelId="{3192C92A-E66D-4C38-B985-9D264782CD37}" type="sibTrans" cxnId="{4DD9D251-5A95-439A-8600-61E94A4E32D8}">
      <dgm:prSet/>
      <dgm:spPr/>
      <dgm:t>
        <a:bodyPr/>
        <a:lstStyle/>
        <a:p>
          <a:endParaRPr lang="ru-RU"/>
        </a:p>
      </dgm:t>
    </dgm:pt>
    <dgm:pt modelId="{F542FDC1-13DB-4786-A374-EFF45AB6782A}">
      <dgm:prSet phldrT="[Text]" custT="1"/>
      <dgm:spPr>
        <a:noFill/>
      </dgm:spPr>
      <dgm:t>
        <a:bodyPr/>
        <a:lstStyle/>
        <a:p>
          <a:pPr>
            <a:buFont typeface="Arial" panose="020B0604020202020204" pitchFamily="34" charset="0"/>
          </a:pPr>
          <a:r>
            <a:rPr lang="en-US" sz="1200" dirty="0">
              <a:solidFill>
                <a:schemeClr val="bg1"/>
              </a:solidFill>
            </a:rPr>
            <a:t>- Test the full flow, troubleshoot</a:t>
          </a:r>
        </a:p>
        <a:p>
          <a:pPr>
            <a:buFont typeface="Arial" panose="020B0604020202020204" pitchFamily="34" charset="0"/>
          </a:pPr>
          <a:r>
            <a:rPr lang="en-US" sz="1200" dirty="0">
              <a:solidFill>
                <a:schemeClr val="bg1"/>
              </a:solidFill>
            </a:rPr>
            <a:t>- Stress-test</a:t>
          </a:r>
        </a:p>
      </dgm:t>
    </dgm:pt>
    <dgm:pt modelId="{8E0A7E53-B86F-408B-8D1A-7177AA13122D}" type="parTrans" cxnId="{AEC7384D-530F-4D27-95A9-D4F45830A5B0}">
      <dgm:prSet/>
      <dgm:spPr/>
      <dgm:t>
        <a:bodyPr/>
        <a:lstStyle/>
        <a:p>
          <a:endParaRPr lang="ru-RU"/>
        </a:p>
      </dgm:t>
    </dgm:pt>
    <dgm:pt modelId="{FD54D9B2-795A-40C1-A5BA-E0B36A1EAA08}" type="sibTrans" cxnId="{AEC7384D-530F-4D27-95A9-D4F45830A5B0}">
      <dgm:prSet/>
      <dgm:spPr/>
      <dgm:t>
        <a:bodyPr/>
        <a:lstStyle/>
        <a:p>
          <a:endParaRPr lang="ru-RU"/>
        </a:p>
      </dgm:t>
    </dgm:pt>
    <dgm:pt modelId="{F0CFFDA3-ADEA-4FC9-8C20-8F23B26AB1C7}">
      <dgm:prSet custT="1"/>
      <dgm:spPr/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200" dirty="0">
              <a:solidFill>
                <a:schemeClr val="bg1"/>
              </a:solidFill>
            </a:rPr>
            <a:t>- Latest version of </a:t>
          </a:r>
          <a:r>
            <a:rPr lang="en-US" sz="1200" dirty="0" err="1">
              <a:solidFill>
                <a:schemeClr val="bg1"/>
              </a:solidFill>
            </a:rPr>
            <a:t>WorkFusion</a:t>
          </a:r>
          <a:r>
            <a:rPr lang="en-US" sz="1200" dirty="0">
              <a:solidFill>
                <a:schemeClr val="bg1"/>
              </a:solidFill>
            </a:rPr>
            <a:t> (likely to be 8.5.x)</a:t>
          </a:r>
          <a:endParaRPr lang="ru-RU" sz="1200" dirty="0">
            <a:solidFill>
              <a:schemeClr val="bg1"/>
            </a:solidFill>
          </a:endParaRPr>
        </a:p>
      </dgm:t>
    </dgm:pt>
    <dgm:pt modelId="{26D82333-205B-4943-ABB1-DCCFA1193CF6}" type="parTrans" cxnId="{F47ACD4F-A523-4A30-A6D5-82BB0D270538}">
      <dgm:prSet/>
      <dgm:spPr/>
      <dgm:t>
        <a:bodyPr/>
        <a:lstStyle/>
        <a:p>
          <a:endParaRPr lang="ru-RU"/>
        </a:p>
      </dgm:t>
    </dgm:pt>
    <dgm:pt modelId="{7CE064FB-5730-49A7-9A79-2D95FDE4CFDD}" type="sibTrans" cxnId="{F47ACD4F-A523-4A30-A6D5-82BB0D270538}">
      <dgm:prSet/>
      <dgm:spPr/>
      <dgm:t>
        <a:bodyPr/>
        <a:lstStyle/>
        <a:p>
          <a:endParaRPr lang="ru-RU"/>
        </a:p>
      </dgm:t>
    </dgm:pt>
    <dgm:pt modelId="{2E2C2B68-D099-4167-9DCD-95743B5EC2DF}" type="pres">
      <dgm:prSet presAssocID="{7C821EB1-05CF-4DDD-B0B2-4CCD2FEFA6A7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9F1F213F-7956-482B-817E-68076C444BDC}" type="pres">
      <dgm:prSet presAssocID="{4BC2B688-8C75-4C0E-8790-EF9516878B45}" presName="parentText1" presStyleLbl="node1" presStyleIdx="0" presStyleCnt="4" custScaleX="31857" custLinFactNeighborX="-38462" custLinFactNeighborY="1630">
        <dgm:presLayoutVars>
          <dgm:chMax/>
          <dgm:chPref val="3"/>
          <dgm:bulletEnabled val="1"/>
        </dgm:presLayoutVars>
      </dgm:prSet>
      <dgm:spPr/>
    </dgm:pt>
    <dgm:pt modelId="{CD2F6992-28CD-4FD5-B711-891E5632312D}" type="pres">
      <dgm:prSet presAssocID="{4BC2B688-8C75-4C0E-8790-EF9516878B45}" presName="childText1" presStyleLbl="solidAlignAcc1" presStyleIdx="0" presStyleCnt="4" custScaleX="116976" custLinFactNeighborX="-9152" custLinFactNeighborY="-427">
        <dgm:presLayoutVars>
          <dgm:chMax val="0"/>
          <dgm:chPref val="0"/>
          <dgm:bulletEnabled val="1"/>
        </dgm:presLayoutVars>
      </dgm:prSet>
      <dgm:spPr/>
    </dgm:pt>
    <dgm:pt modelId="{70253F30-CB81-4186-A443-D78701D6E1D9}" type="pres">
      <dgm:prSet presAssocID="{9F4657D5-FEF0-4F8E-A74C-256747AB1ACB}" presName="parentText2" presStyleLbl="node1" presStyleIdx="1" presStyleCnt="4" custScaleX="36491" custLinFactNeighborX="-31884" custLinFactNeighborY="822">
        <dgm:presLayoutVars>
          <dgm:chMax/>
          <dgm:chPref val="3"/>
          <dgm:bulletEnabled val="1"/>
        </dgm:presLayoutVars>
      </dgm:prSet>
      <dgm:spPr/>
    </dgm:pt>
    <dgm:pt modelId="{0710F52A-4236-40F3-AF74-B0B0DD6C7D87}" type="pres">
      <dgm:prSet presAssocID="{9F4657D5-FEF0-4F8E-A74C-256747AB1ACB}" presName="childText2" presStyleLbl="solidAlignAcc1" presStyleIdx="1" presStyleCnt="4" custLinFactNeighborX="-26" custLinFactNeighborY="-1319">
        <dgm:presLayoutVars>
          <dgm:chMax val="0"/>
          <dgm:chPref val="0"/>
          <dgm:bulletEnabled val="1"/>
        </dgm:presLayoutVars>
      </dgm:prSet>
      <dgm:spPr/>
    </dgm:pt>
    <dgm:pt modelId="{26D65756-F03D-41FF-A291-437A5352CCC0}" type="pres">
      <dgm:prSet presAssocID="{7EA3D51F-B5B6-4EC7-8096-8F8C09272C55}" presName="parentText3" presStyleLbl="node1" presStyleIdx="2" presStyleCnt="4" custScaleX="58586" custLinFactNeighborX="-21291" custLinFactNeighborY="2481">
        <dgm:presLayoutVars>
          <dgm:chMax/>
          <dgm:chPref val="3"/>
          <dgm:bulletEnabled val="1"/>
        </dgm:presLayoutVars>
      </dgm:prSet>
      <dgm:spPr/>
    </dgm:pt>
    <dgm:pt modelId="{D0E6EBD6-AF4E-4331-888E-E5E8F8BC1F39}" type="pres">
      <dgm:prSet presAssocID="{7EA3D51F-B5B6-4EC7-8096-8F8C09272C55}" presName="childText3" presStyleLbl="solidAlignAcc1" presStyleIdx="2" presStyleCnt="4" custScaleX="111495" custLinFactNeighborX="6617">
        <dgm:presLayoutVars>
          <dgm:chMax val="0"/>
          <dgm:chPref val="0"/>
          <dgm:bulletEnabled val="1"/>
        </dgm:presLayoutVars>
      </dgm:prSet>
      <dgm:spPr/>
    </dgm:pt>
    <dgm:pt modelId="{C0833ABB-3897-4026-AD77-5ED00FA3090E}" type="pres">
      <dgm:prSet presAssocID="{446A0045-00F5-4D59-B21C-7B9A48139DEE}" presName="parentText4" presStyleLbl="node1" presStyleIdx="3" presStyleCnt="4" custScaleX="126378" custLinFactNeighborX="22089">
        <dgm:presLayoutVars>
          <dgm:chMax/>
          <dgm:chPref val="3"/>
          <dgm:bulletEnabled val="1"/>
        </dgm:presLayoutVars>
      </dgm:prSet>
      <dgm:spPr/>
    </dgm:pt>
    <dgm:pt modelId="{80D9C786-61C8-4A14-A532-E5D7BDB241E7}" type="pres">
      <dgm:prSet presAssocID="{446A0045-00F5-4D59-B21C-7B9A48139DEE}" presName="childText4" presStyleLbl="solidAlignAcc1" presStyleIdx="3" presStyleCnt="4" custScaleX="134384" custLinFactNeighborX="29281" custLinFactNeighborY="-1720">
        <dgm:presLayoutVars>
          <dgm:chMax val="0"/>
          <dgm:chPref val="0"/>
          <dgm:bulletEnabled val="1"/>
        </dgm:presLayoutVars>
      </dgm:prSet>
      <dgm:spPr/>
    </dgm:pt>
  </dgm:ptLst>
  <dgm:cxnLst>
    <dgm:cxn modelId="{4A381E0A-FE18-4AFD-B8A5-A211C9F7632E}" srcId="{446A0045-00F5-4D59-B21C-7B9A48139DEE}" destId="{F1DDBB9F-AE81-4FD0-9E92-AD31E2C8E44D}" srcOrd="4" destOrd="0" parTransId="{3E211F05-6B5E-40AE-A962-5CE931F416D7}" sibTransId="{B28118AB-8D7F-4F9B-BFC7-77360402AA04}"/>
    <dgm:cxn modelId="{66815F0D-AC76-4950-9F38-4ECAA2334EB7}" type="presOf" srcId="{1B9F18A0-41D3-4C67-B55E-CC0156650F9A}" destId="{D0E6EBD6-AF4E-4331-888E-E5E8F8BC1F39}" srcOrd="0" destOrd="1" presId="urn:microsoft.com/office/officeart/2009/3/layout/IncreasingArrowsProcess"/>
    <dgm:cxn modelId="{116FE115-3321-4B2C-9BB9-96C1F9EF86F5}" srcId="{7C821EB1-05CF-4DDD-B0B2-4CCD2FEFA6A7}" destId="{4BC2B688-8C75-4C0E-8790-EF9516878B45}" srcOrd="0" destOrd="0" parTransId="{ACFDE3F4-47B6-4FF4-8E74-009FE5E30C88}" sibTransId="{E160A38C-1531-4D27-B6A8-CE07A75967CF}"/>
    <dgm:cxn modelId="{9FCBFA24-3C40-4D16-B65B-681FA29A5D17}" srcId="{446A0045-00F5-4D59-B21C-7B9A48139DEE}" destId="{55266881-03BE-4E30-BDD3-9439B5663E03}" srcOrd="1" destOrd="0" parTransId="{8A538667-2E3F-4555-A3D3-962E5712324B}" sibTransId="{D2AE99DE-7F2B-4E4E-9C33-9B6EAD9FE5C7}"/>
    <dgm:cxn modelId="{797B1828-8E1F-4CA5-B859-7B974B12FAE2}" srcId="{7C821EB1-05CF-4DDD-B0B2-4CCD2FEFA6A7}" destId="{9F4657D5-FEF0-4F8E-A74C-256747AB1ACB}" srcOrd="1" destOrd="0" parTransId="{29CB111F-A6A4-4F60-A623-C032CB0294CB}" sibTransId="{61AF8AF9-8D2D-44E6-91A0-5FFB559707B8}"/>
    <dgm:cxn modelId="{532D1530-F402-4C9F-92B6-54B81A4F0861}" type="presOf" srcId="{F1DDBB9F-AE81-4FD0-9E92-AD31E2C8E44D}" destId="{80D9C786-61C8-4A14-A532-E5D7BDB241E7}" srcOrd="0" destOrd="4" presId="urn:microsoft.com/office/officeart/2009/3/layout/IncreasingArrowsProcess"/>
    <dgm:cxn modelId="{A383D930-739E-46A0-AEBA-6D61EAC35A20}" type="presOf" srcId="{DCF0575C-22DC-4F90-8BF4-691B529D9C9B}" destId="{D0E6EBD6-AF4E-4331-888E-E5E8F8BC1F39}" srcOrd="0" destOrd="0" presId="urn:microsoft.com/office/officeart/2009/3/layout/IncreasingArrowsProcess"/>
    <dgm:cxn modelId="{5B768C38-557D-448C-97C6-CAC7D322E7C2}" srcId="{7C821EB1-05CF-4DDD-B0B2-4CCD2FEFA6A7}" destId="{7EA3D51F-B5B6-4EC7-8096-8F8C09272C55}" srcOrd="2" destOrd="0" parTransId="{156ABCDC-6B02-483D-9BF8-9AB8ADF829FF}" sibTransId="{8AA6CA8A-E50B-4319-9DB1-91170B8D8EBD}"/>
    <dgm:cxn modelId="{C1D83F3D-9429-4078-88E4-AB5EAC66E5EA}" srcId="{7C821EB1-05CF-4DDD-B0B2-4CCD2FEFA6A7}" destId="{446A0045-00F5-4D59-B21C-7B9A48139DEE}" srcOrd="3" destOrd="0" parTransId="{30DBD9EC-21E0-489D-8463-15AE61D2DE46}" sibTransId="{85D59095-FCC6-4D0C-A081-89F968E68112}"/>
    <dgm:cxn modelId="{B0CB483E-DB1F-4637-A555-39DE0BF9C8AF}" type="presOf" srcId="{7EA3D51F-B5B6-4EC7-8096-8F8C09272C55}" destId="{26D65756-F03D-41FF-A291-437A5352CCC0}" srcOrd="0" destOrd="0" presId="urn:microsoft.com/office/officeart/2009/3/layout/IncreasingArrowsProcess"/>
    <dgm:cxn modelId="{5398F34B-E6FD-487F-8F7B-9A5FBDFF92D1}" srcId="{4BC2B688-8C75-4C0E-8790-EF9516878B45}" destId="{3DE9D00B-F417-4485-BD2C-D292D1C38D21}" srcOrd="0" destOrd="0" parTransId="{079F1957-FEE0-4CBB-971E-34C1CD0B4EC0}" sibTransId="{36638CF2-5D56-44AD-BA71-6E67410AA0A9}"/>
    <dgm:cxn modelId="{AEC7384D-530F-4D27-95A9-D4F45830A5B0}" srcId="{7EA3D51F-B5B6-4EC7-8096-8F8C09272C55}" destId="{F542FDC1-13DB-4786-A374-EFF45AB6782A}" srcOrd="2" destOrd="0" parTransId="{8E0A7E53-B86F-408B-8D1A-7177AA13122D}" sibTransId="{FD54D9B2-795A-40C1-A5BA-E0B36A1EAA08}"/>
    <dgm:cxn modelId="{F47ACD4F-A523-4A30-A6D5-82BB0D270538}" srcId="{4BC2B688-8C75-4C0E-8790-EF9516878B45}" destId="{F0CFFDA3-ADEA-4FC9-8C20-8F23B26AB1C7}" srcOrd="1" destOrd="0" parTransId="{26D82333-205B-4943-ABB1-DCCFA1193CF6}" sibTransId="{7CE064FB-5730-49A7-9A79-2D95FDE4CFDD}"/>
    <dgm:cxn modelId="{4DD9D251-5A95-439A-8600-61E94A4E32D8}" srcId="{7EA3D51F-B5B6-4EC7-8096-8F8C09272C55}" destId="{1B9F18A0-41D3-4C67-B55E-CC0156650F9A}" srcOrd="1" destOrd="0" parTransId="{F4B151C8-2C58-453F-A35A-85E6EACBCE11}" sibTransId="{3192C92A-E66D-4C38-B985-9D264782CD37}"/>
    <dgm:cxn modelId="{41244F72-DF62-4367-BE90-0BAC466FA278}" type="presOf" srcId="{5F1E0B0D-09FC-4DCC-8B95-B1CAC377B179}" destId="{0710F52A-4236-40F3-AF74-B0B0DD6C7D87}" srcOrd="0" destOrd="0" presId="urn:microsoft.com/office/officeart/2009/3/layout/IncreasingArrowsProcess"/>
    <dgm:cxn modelId="{73916058-2421-4B6A-93FE-CDD39A511052}" type="presOf" srcId="{AF2C6BD2-91BF-4BED-9360-80655B90D67E}" destId="{80D9C786-61C8-4A14-A532-E5D7BDB241E7}" srcOrd="0" destOrd="0" presId="urn:microsoft.com/office/officeart/2009/3/layout/IncreasingArrowsProcess"/>
    <dgm:cxn modelId="{94841B7A-DFF0-4F57-8E11-BA7C677EC474}" srcId="{446A0045-00F5-4D59-B21C-7B9A48139DEE}" destId="{11D97DB7-6847-49C0-A8B9-2F33B3348CBB}" srcOrd="2" destOrd="0" parTransId="{1FC12203-28EA-4368-B341-2EFE420F9BBA}" sibTransId="{F33149A6-ED54-4BBA-84E9-C4A551148BA8}"/>
    <dgm:cxn modelId="{1ACC167B-8F1A-4D5F-9D26-FB7007D91E7C}" srcId="{446A0045-00F5-4D59-B21C-7B9A48139DEE}" destId="{AF2C6BD2-91BF-4BED-9360-80655B90D67E}" srcOrd="0" destOrd="0" parTransId="{7403CB92-536A-4B3B-AA08-947E5D2223F3}" sibTransId="{F2830AE7-BC2D-44E6-9CB3-6A0775C60271}"/>
    <dgm:cxn modelId="{D73F6687-8FBF-4B63-9E08-93B6B346B713}" type="presOf" srcId="{F5DE819E-1929-4CAC-ADF3-4ABCDF63AC74}" destId="{80D9C786-61C8-4A14-A532-E5D7BDB241E7}" srcOrd="0" destOrd="3" presId="urn:microsoft.com/office/officeart/2009/3/layout/IncreasingArrowsProcess"/>
    <dgm:cxn modelId="{E2603F8F-D34E-4411-862C-14D9B5760FE4}" type="presOf" srcId="{F0CFFDA3-ADEA-4FC9-8C20-8F23B26AB1C7}" destId="{CD2F6992-28CD-4FD5-B711-891E5632312D}" srcOrd="0" destOrd="1" presId="urn:microsoft.com/office/officeart/2009/3/layout/IncreasingArrowsProcess"/>
    <dgm:cxn modelId="{16848693-0AFB-44A6-953C-9808A24F3EA8}" type="presOf" srcId="{4BC2B688-8C75-4C0E-8790-EF9516878B45}" destId="{9F1F213F-7956-482B-817E-68076C444BDC}" srcOrd="0" destOrd="0" presId="urn:microsoft.com/office/officeart/2009/3/layout/IncreasingArrowsProcess"/>
    <dgm:cxn modelId="{60B78D97-E871-496C-B2F6-0D871B3D12A4}" type="presOf" srcId="{11D97DB7-6847-49C0-A8B9-2F33B3348CBB}" destId="{80D9C786-61C8-4A14-A532-E5D7BDB241E7}" srcOrd="0" destOrd="2" presId="urn:microsoft.com/office/officeart/2009/3/layout/IncreasingArrowsProcess"/>
    <dgm:cxn modelId="{6A44C59D-0205-44E3-98BF-2F8DA168303C}" type="presOf" srcId="{9F4657D5-FEF0-4F8E-A74C-256747AB1ACB}" destId="{70253F30-CB81-4186-A443-D78701D6E1D9}" srcOrd="0" destOrd="0" presId="urn:microsoft.com/office/officeart/2009/3/layout/IncreasingArrowsProcess"/>
    <dgm:cxn modelId="{923FE8AD-1303-4E6E-A50B-07E32D263A2C}" type="presOf" srcId="{446A0045-00F5-4D59-B21C-7B9A48139DEE}" destId="{C0833ABB-3897-4026-AD77-5ED00FA3090E}" srcOrd="0" destOrd="0" presId="urn:microsoft.com/office/officeart/2009/3/layout/IncreasingArrowsProcess"/>
    <dgm:cxn modelId="{569849AE-72D2-4DCD-A03A-CE4B75489810}" type="presOf" srcId="{F542FDC1-13DB-4786-A374-EFF45AB6782A}" destId="{D0E6EBD6-AF4E-4331-888E-E5E8F8BC1F39}" srcOrd="0" destOrd="2" presId="urn:microsoft.com/office/officeart/2009/3/layout/IncreasingArrowsProcess"/>
    <dgm:cxn modelId="{E8BE1ABD-41F8-4121-9707-B99C112AED94}" srcId="{9F4657D5-FEF0-4F8E-A74C-256747AB1ACB}" destId="{5F1E0B0D-09FC-4DCC-8B95-B1CAC377B179}" srcOrd="0" destOrd="0" parTransId="{D061BC2E-5798-447B-8A94-9F7DAB2D312B}" sibTransId="{AA86E11F-07EA-4FB7-B6DA-49C94F926153}"/>
    <dgm:cxn modelId="{D8ECE3CC-42C6-47E4-A727-FD5AC02E6D61}" srcId="{7EA3D51F-B5B6-4EC7-8096-8F8C09272C55}" destId="{DCF0575C-22DC-4F90-8BF4-691B529D9C9B}" srcOrd="0" destOrd="0" parTransId="{73B5274B-FE65-430E-91F6-D626CC64550B}" sibTransId="{3FA68C34-E12A-43DD-8C93-C796F63B94BD}"/>
    <dgm:cxn modelId="{1D7BF2D0-195F-4412-8664-F4087D44C4F9}" type="presOf" srcId="{55266881-03BE-4E30-BDD3-9439B5663E03}" destId="{80D9C786-61C8-4A14-A532-E5D7BDB241E7}" srcOrd="0" destOrd="1" presId="urn:microsoft.com/office/officeart/2009/3/layout/IncreasingArrowsProcess"/>
    <dgm:cxn modelId="{DB032DDC-CF70-426B-8983-2FD1E9BB0052}" srcId="{446A0045-00F5-4D59-B21C-7B9A48139DEE}" destId="{F5DE819E-1929-4CAC-ADF3-4ABCDF63AC74}" srcOrd="3" destOrd="0" parTransId="{E2FA1731-4CB8-4C41-A433-4490C15482DC}" sibTransId="{F7A08AA3-C435-4E72-AF58-1493E52BB17B}"/>
    <dgm:cxn modelId="{F9D491EA-C1FF-48AD-9C5F-32811BABD996}" type="presOf" srcId="{7C821EB1-05CF-4DDD-B0B2-4CCD2FEFA6A7}" destId="{2E2C2B68-D099-4167-9DCD-95743B5EC2DF}" srcOrd="0" destOrd="0" presId="urn:microsoft.com/office/officeart/2009/3/layout/IncreasingArrowsProcess"/>
    <dgm:cxn modelId="{685BC2FE-F55F-495A-A504-6AC225606929}" type="presOf" srcId="{3DE9D00B-F417-4485-BD2C-D292D1C38D21}" destId="{CD2F6992-28CD-4FD5-B711-891E5632312D}" srcOrd="0" destOrd="0" presId="urn:microsoft.com/office/officeart/2009/3/layout/IncreasingArrowsProcess"/>
    <dgm:cxn modelId="{943AA6E1-1B31-4303-9402-2D42F830FC84}" type="presParOf" srcId="{2E2C2B68-D099-4167-9DCD-95743B5EC2DF}" destId="{9F1F213F-7956-482B-817E-68076C444BDC}" srcOrd="0" destOrd="0" presId="urn:microsoft.com/office/officeart/2009/3/layout/IncreasingArrowsProcess"/>
    <dgm:cxn modelId="{5FB5A116-9A26-4A53-A6F6-6F29D0374A5A}" type="presParOf" srcId="{2E2C2B68-D099-4167-9DCD-95743B5EC2DF}" destId="{CD2F6992-28CD-4FD5-B711-891E5632312D}" srcOrd="1" destOrd="0" presId="urn:microsoft.com/office/officeart/2009/3/layout/IncreasingArrowsProcess"/>
    <dgm:cxn modelId="{0B8D71EB-AA08-4DD6-AC46-D538BBB6F81A}" type="presParOf" srcId="{2E2C2B68-D099-4167-9DCD-95743B5EC2DF}" destId="{70253F30-CB81-4186-A443-D78701D6E1D9}" srcOrd="2" destOrd="0" presId="urn:microsoft.com/office/officeart/2009/3/layout/IncreasingArrowsProcess"/>
    <dgm:cxn modelId="{C2A5F105-C512-406D-A54F-E44271A4FECC}" type="presParOf" srcId="{2E2C2B68-D099-4167-9DCD-95743B5EC2DF}" destId="{0710F52A-4236-40F3-AF74-B0B0DD6C7D87}" srcOrd="3" destOrd="0" presId="urn:microsoft.com/office/officeart/2009/3/layout/IncreasingArrowsProcess"/>
    <dgm:cxn modelId="{1E57A4A6-EBEC-401C-9893-9B603E7B9788}" type="presParOf" srcId="{2E2C2B68-D099-4167-9DCD-95743B5EC2DF}" destId="{26D65756-F03D-41FF-A291-437A5352CCC0}" srcOrd="4" destOrd="0" presId="urn:microsoft.com/office/officeart/2009/3/layout/IncreasingArrowsProcess"/>
    <dgm:cxn modelId="{B9000E9C-7F23-477F-B1F6-FE4A74A89AEC}" type="presParOf" srcId="{2E2C2B68-D099-4167-9DCD-95743B5EC2DF}" destId="{D0E6EBD6-AF4E-4331-888E-E5E8F8BC1F39}" srcOrd="5" destOrd="0" presId="urn:microsoft.com/office/officeart/2009/3/layout/IncreasingArrowsProcess"/>
    <dgm:cxn modelId="{BE016D5D-CB89-449F-82D9-CAD9891B55C0}" type="presParOf" srcId="{2E2C2B68-D099-4167-9DCD-95743B5EC2DF}" destId="{C0833ABB-3897-4026-AD77-5ED00FA3090E}" srcOrd="6" destOrd="0" presId="urn:microsoft.com/office/officeart/2009/3/layout/IncreasingArrowsProcess"/>
    <dgm:cxn modelId="{26F4498E-DB79-414C-BC45-DB7E9D39FA23}" type="presParOf" srcId="{2E2C2B68-D099-4167-9DCD-95743B5EC2DF}" destId="{80D9C786-61C8-4A14-A532-E5D7BDB241E7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F1F213F-7956-482B-817E-68076C444BDC}">
      <dsp:nvSpPr>
        <dsp:cNvPr id="0" name=""/>
        <dsp:cNvSpPr/>
      </dsp:nvSpPr>
      <dsp:spPr>
        <a:xfrm>
          <a:off x="898563" y="58294"/>
          <a:ext cx="2639832" cy="1206391"/>
        </a:xfrm>
        <a:prstGeom prst="rightArrow">
          <a:avLst>
            <a:gd name="adj1" fmla="val 5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1515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Infra set up</a:t>
          </a:r>
          <a:endParaRPr lang="ru-RU" sz="1600" kern="1200" dirty="0"/>
        </a:p>
      </dsp:txBody>
      <dsp:txXfrm>
        <a:off x="898563" y="359892"/>
        <a:ext cx="2338234" cy="603195"/>
      </dsp:txXfrm>
    </dsp:sp>
    <dsp:sp modelId="{CD2F6992-28CD-4FD5-B711-891E5632312D}">
      <dsp:nvSpPr>
        <dsp:cNvPr id="0" name=""/>
        <dsp:cNvSpPr/>
      </dsp:nvSpPr>
      <dsp:spPr>
        <a:xfrm>
          <a:off x="925451" y="961371"/>
          <a:ext cx="2234288" cy="2231459"/>
        </a:xfrm>
        <a:prstGeom prst="rect">
          <a:avLst/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Hardware according to specifications corresponding to the intended throughput</a:t>
          </a:r>
          <a:endParaRPr lang="ru-RU" sz="120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Latest version of </a:t>
          </a:r>
          <a:r>
            <a:rPr lang="en-US" sz="1200" kern="1200" dirty="0" err="1">
              <a:solidFill>
                <a:schemeClr val="bg1"/>
              </a:solidFill>
            </a:rPr>
            <a:t>WorkFusion</a:t>
          </a:r>
          <a:r>
            <a:rPr lang="en-US" sz="1200" kern="1200" dirty="0">
              <a:solidFill>
                <a:schemeClr val="bg1"/>
              </a:solidFill>
            </a:rPr>
            <a:t> (likely to be 8.5.x)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925451" y="961371"/>
        <a:ext cx="2234288" cy="2231459"/>
      </dsp:txXfrm>
    </dsp:sp>
    <dsp:sp modelId="{70253F30-CB81-4186-A443-D78701D6E1D9}">
      <dsp:nvSpPr>
        <dsp:cNvPr id="0" name=""/>
        <dsp:cNvSpPr/>
      </dsp:nvSpPr>
      <dsp:spPr>
        <a:xfrm>
          <a:off x="3164165" y="450534"/>
          <a:ext cx="2326836" cy="1206391"/>
        </a:xfrm>
        <a:prstGeom prst="rightArrow">
          <a:avLst>
            <a:gd name="adj1" fmla="val 5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1515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Production scope</a:t>
          </a:r>
          <a:endParaRPr lang="ru-RU" sz="1600" kern="1200" dirty="0"/>
        </a:p>
      </dsp:txBody>
      <dsp:txXfrm>
        <a:off x="3164165" y="752132"/>
        <a:ext cx="2025238" cy="603195"/>
      </dsp:txXfrm>
    </dsp:sp>
    <dsp:sp modelId="{0710F52A-4236-40F3-AF74-B0B0DD6C7D87}">
      <dsp:nvSpPr>
        <dsp:cNvPr id="0" name=""/>
        <dsp:cNvSpPr/>
      </dsp:nvSpPr>
      <dsp:spPr>
        <a:xfrm>
          <a:off x="3171926" y="1344204"/>
          <a:ext cx="1910040" cy="2174582"/>
        </a:xfrm>
        <a:prstGeom prst="rect">
          <a:avLst/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b="0" kern="1200" dirty="0">
              <a:solidFill>
                <a:schemeClr val="bg1"/>
              </a:solidFill>
            </a:rPr>
            <a:t>- </a:t>
          </a:r>
          <a:r>
            <a:rPr lang="fr-FR" sz="1200" b="0" kern="1200" dirty="0">
              <a:solidFill>
                <a:schemeClr val="bg1"/>
              </a:solidFill>
            </a:rPr>
            <a:t>Track </a:t>
          </a:r>
          <a:r>
            <a:rPr lang="fr-FR" sz="1200" b="0" kern="1200" dirty="0" err="1">
              <a:solidFill>
                <a:schemeClr val="bg1"/>
              </a:solidFill>
            </a:rPr>
            <a:t>validated</a:t>
          </a:r>
          <a:r>
            <a:rPr lang="fr-FR" sz="1200" b="0" kern="1200" dirty="0">
              <a:solidFill>
                <a:schemeClr val="bg1"/>
              </a:solidFill>
            </a:rPr>
            <a:t> </a:t>
          </a:r>
          <a:r>
            <a:rPr lang="fr-FR" sz="1200" b="0" kern="1200" dirty="0" err="1">
              <a:solidFill>
                <a:schemeClr val="bg1"/>
              </a:solidFill>
            </a:rPr>
            <a:t>operations</a:t>
          </a:r>
          <a:endParaRPr lang="ru-RU" sz="1200" b="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200" b="0" kern="1200" dirty="0">
              <a:solidFill>
                <a:schemeClr val="bg1"/>
              </a:solidFill>
            </a:rPr>
            <a:t>- </a:t>
          </a:r>
          <a:r>
            <a:rPr lang="fr-FR" sz="1200" b="0" kern="1200" dirty="0" err="1">
              <a:solidFill>
                <a:schemeClr val="bg1"/>
              </a:solidFill>
            </a:rPr>
            <a:t>Password</a:t>
          </a:r>
          <a:r>
            <a:rPr lang="fr-FR" sz="1200" b="0" kern="1200" dirty="0">
              <a:solidFill>
                <a:schemeClr val="bg1"/>
              </a:solidFill>
            </a:rPr>
            <a:t> change handling</a:t>
          </a:r>
          <a:endParaRPr lang="ru-RU" sz="1200" b="0" kern="1200" dirty="0">
            <a:solidFill>
              <a:schemeClr val="bg1"/>
            </a:solidFill>
          </a:endParaRPr>
        </a:p>
      </dsp:txBody>
      <dsp:txXfrm>
        <a:off x="3171926" y="1344204"/>
        <a:ext cx="1910040" cy="2174582"/>
      </dsp:txXfrm>
    </dsp:sp>
    <dsp:sp modelId="{26D65756-F03D-41FF-A291-437A5352CCC0}">
      <dsp:nvSpPr>
        <dsp:cNvPr id="0" name=""/>
        <dsp:cNvSpPr/>
      </dsp:nvSpPr>
      <dsp:spPr>
        <a:xfrm>
          <a:off x="5056378" y="872536"/>
          <a:ext cx="2616701" cy="1206391"/>
        </a:xfrm>
        <a:prstGeom prst="rightArrow">
          <a:avLst>
            <a:gd name="adj1" fmla="val 5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1515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Testing</a:t>
          </a:r>
          <a:endParaRPr lang="ru-RU" sz="1600" kern="1200" dirty="0"/>
        </a:p>
      </dsp:txBody>
      <dsp:txXfrm>
        <a:off x="5056378" y="1174134"/>
        <a:ext cx="2315103" cy="603195"/>
      </dsp:txXfrm>
    </dsp:sp>
    <dsp:sp modelId="{D0E6EBD6-AF4E-4331-888E-E5E8F8BC1F39}">
      <dsp:nvSpPr>
        <dsp:cNvPr id="0" name=""/>
        <dsp:cNvSpPr/>
      </dsp:nvSpPr>
      <dsp:spPr>
        <a:xfrm>
          <a:off x="5099070" y="1774875"/>
          <a:ext cx="2129599" cy="2189122"/>
        </a:xfrm>
        <a:prstGeom prst="rect">
          <a:avLst/>
        </a:prstGeom>
        <a:noFill/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Export the flow to the new Dev/UAT environment</a:t>
          </a:r>
          <a:endParaRPr lang="ru-RU" sz="120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Apply any changes in </a:t>
          </a:r>
          <a:r>
            <a:rPr lang="en-US" sz="1200" kern="1200" dirty="0" err="1">
              <a:solidFill>
                <a:schemeClr val="bg1"/>
              </a:solidFill>
            </a:rPr>
            <a:t>urls</a:t>
          </a:r>
          <a:r>
            <a:rPr lang="en-US" sz="1200" kern="1200" dirty="0">
              <a:solidFill>
                <a:schemeClr val="bg1"/>
              </a:solidFill>
            </a:rPr>
            <a:t>/endpoint to the processes</a:t>
          </a:r>
          <a:endParaRPr lang="ru-RU" sz="120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Test the full flow, troubleshoot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Stress-test</a:t>
          </a:r>
        </a:p>
      </dsp:txBody>
      <dsp:txXfrm>
        <a:off x="5099070" y="1774875"/>
        <a:ext cx="2129599" cy="2189122"/>
      </dsp:txXfrm>
    </dsp:sp>
    <dsp:sp modelId="{C0833ABB-3897-4026-AD77-5ED00FA3090E}">
      <dsp:nvSpPr>
        <dsp:cNvPr id="0" name=""/>
        <dsp:cNvSpPr/>
      </dsp:nvSpPr>
      <dsp:spPr>
        <a:xfrm>
          <a:off x="7220021" y="1244593"/>
          <a:ext cx="3230711" cy="1206391"/>
        </a:xfrm>
        <a:prstGeom prst="rightArrow">
          <a:avLst>
            <a:gd name="adj1" fmla="val 5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254000" bIns="191515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/>
            <a:t>Change management</a:t>
          </a:r>
          <a:endParaRPr lang="ru-RU" sz="1600" kern="1200" dirty="0"/>
        </a:p>
      </dsp:txBody>
      <dsp:txXfrm>
        <a:off x="7220021" y="1546191"/>
        <a:ext cx="2929113" cy="603195"/>
      </dsp:txXfrm>
    </dsp:sp>
    <dsp:sp modelId="{80D9C786-61C8-4A14-A532-E5D7BDB241E7}">
      <dsp:nvSpPr>
        <dsp:cNvPr id="0" name=""/>
        <dsp:cNvSpPr/>
      </dsp:nvSpPr>
      <dsp:spPr>
        <a:xfrm>
          <a:off x="7225511" y="2138768"/>
          <a:ext cx="2590173" cy="2214781"/>
        </a:xfrm>
        <a:prstGeom prst="rect">
          <a:avLst/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Route all FX Trade emails to target mailbox</a:t>
          </a:r>
          <a:endParaRPr lang="ru-RU" sz="120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Train SMEs on </a:t>
          </a:r>
          <a:r>
            <a:rPr lang="en-US" sz="1200" kern="1200" dirty="0" err="1">
              <a:solidFill>
                <a:schemeClr val="bg1"/>
              </a:solidFill>
            </a:rPr>
            <a:t>WorkSpace</a:t>
          </a:r>
          <a:endParaRPr lang="en-US" sz="1200" kern="1200" dirty="0">
            <a:solidFill>
              <a:schemeClr val="bg1"/>
            </a:solidFill>
          </a:endParaRP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200" kern="1200" dirty="0">
              <a:solidFill>
                <a:schemeClr val="bg1"/>
              </a:solidFill>
            </a:rPr>
            <a:t>- Act on exception emails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- Troubleshooting guide and support training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- Ensure access to Support desk, </a:t>
          </a:r>
          <a:r>
            <a:rPr lang="en-US" sz="1200" kern="1200" dirty="0" err="1">
              <a:solidFill>
                <a:schemeClr val="bg1"/>
              </a:solidFill>
            </a:rPr>
            <a:t>WorkSpace</a:t>
          </a:r>
          <a:r>
            <a:rPr lang="en-US" sz="1200" kern="1200" dirty="0">
              <a:solidFill>
                <a:schemeClr val="bg1"/>
              </a:solidFill>
            </a:rPr>
            <a:t>, etc.</a:t>
          </a:r>
        </a:p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>
              <a:solidFill>
                <a:schemeClr val="bg1"/>
              </a:solidFill>
            </a:rPr>
            <a:t>- Put support model in place for production run of process</a:t>
          </a:r>
          <a:endParaRPr lang="ru-RU" sz="1200" kern="1200" dirty="0">
            <a:solidFill>
              <a:schemeClr val="bg1"/>
            </a:solidFill>
          </a:endParaRPr>
        </a:p>
      </dsp:txBody>
      <dsp:txXfrm>
        <a:off x="7225511" y="2138768"/>
        <a:ext cx="2590173" cy="22147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6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852105" y="19"/>
            <a:ext cx="4476962" cy="940517"/>
          </a:xfrm>
          <a:prstGeom prst="rect">
            <a:avLst/>
          </a:prstGeom>
        </p:spPr>
        <p:txBody>
          <a:bodyPr vert="horz" lIns="177567" tIns="88781" rIns="177567" bIns="88781" rtlCol="0"/>
          <a:lstStyle>
            <a:lvl1pPr algn="r">
              <a:defRPr sz="2500"/>
            </a:lvl1pPr>
          </a:lstStyle>
          <a:p>
            <a:fld id="{A0E1C74C-1F8D-465C-84F1-266FB0D0F8A9}" type="datetimeFigureOut">
              <a:rPr lang="en-US" smtClean="0"/>
              <a:t>9/11/2018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-455613" y="2343150"/>
            <a:ext cx="11242676" cy="6324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77567" tIns="88781" rIns="177567" bIns="88781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33145" y="9021140"/>
            <a:ext cx="8265160" cy="7380923"/>
          </a:xfrm>
          <a:prstGeom prst="rect">
            <a:avLst/>
          </a:prstGeom>
        </p:spPr>
        <p:txBody>
          <a:bodyPr vert="horz" lIns="177567" tIns="88781" rIns="177567" bIns="88781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6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l">
              <a:defRPr sz="25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52105" y="17804699"/>
            <a:ext cx="4476962" cy="940511"/>
          </a:xfrm>
          <a:prstGeom prst="rect">
            <a:avLst/>
          </a:prstGeom>
        </p:spPr>
        <p:txBody>
          <a:bodyPr vert="horz" lIns="177567" tIns="88781" rIns="177567" bIns="88781" rtlCol="0" anchor="b"/>
          <a:lstStyle>
            <a:lvl1pPr algn="r">
              <a:defRPr sz="2500"/>
            </a:lvl1pPr>
          </a:lstStyle>
          <a:p>
            <a:fld id="{41A8271D-673E-4CDE-94F9-CDDC5495E1E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185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notesMaster" Target="../notesMasters/notesMaster1.xml"/><Relationship Id="rId1" Type="http://schemas.openxmlformats.org/officeDocument/2006/relationships/tags" Target="../tags/tag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  <p:custDataLst>
              <p:tags r:id="rId1"/>
            </p:custDataLst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8542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06739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21904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Calculated on data from extraction done on Santander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316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7372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1520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42463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Operation Handling Time: 2min 53sec based on UAT (end-to-end BP excluding idle time)</a:t>
            </a:r>
          </a:p>
          <a:p>
            <a:r>
              <a:rPr lang="en-US" sz="12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Handling Time per Manual Task: 1min 50sec based on UAT (including classification and checking extraction)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18487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95512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9168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842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A8271D-673E-4CDE-94F9-CDDC5495E1E9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133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6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628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20242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5959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1431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400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1F9DEB98-8ED1-4424-A304-FC7E3F3500D7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en-US" dirty="0">
                <a:solidFill>
                  <a:prstClr val="white"/>
                </a:solidFill>
                <a:latin typeface="Arial"/>
              </a:rPr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320A64A-C152-403C-A759-0E7870A056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81105" y="6291981"/>
            <a:ext cx="1527515" cy="502405"/>
          </a:xfrm>
          <a:prstGeom prst="rect">
            <a:avLst/>
          </a:prstGeom>
        </p:spPr>
      </p:pic>
      <p:pic>
        <p:nvPicPr>
          <p:cNvPr id="9" name="Picture 2" descr="Image result for deloitte logo">
            <a:extLst>
              <a:ext uri="{FF2B5EF4-FFF2-40B4-BE49-F238E27FC236}">
                <a16:creationId xmlns:a16="http://schemas.microsoft.com/office/drawing/2014/main" id="{6DC526B1-0121-4DD6-9232-4F5EB8DC06D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89" y="6228538"/>
            <a:ext cx="1527515" cy="620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97294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53027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89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89" y="605758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2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1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21566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2958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166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40541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1F09F39-152C-471D-B80F-2056FB22C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C0981759-29E2-4973-8C30-7A8C2F177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104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60190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12392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44990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ondary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10515600" cy="2387600"/>
          </a:xfrm>
        </p:spPr>
        <p:txBody>
          <a:bodyPr anchor="b">
            <a:noAutofit/>
          </a:bodyPr>
          <a:lstStyle>
            <a:lvl1pPr algn="ctr">
              <a:defRPr sz="4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3754440"/>
            <a:ext cx="10515600" cy="1655762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93773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/>
          <a:lstStyle/>
          <a:p>
            <a:fld id="{F4A891FB-C2B3-4744-81E4-C083D606D69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4736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90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90" y="605760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3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3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06550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Right Align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2333" y="1884361"/>
            <a:ext cx="6062133" cy="2387600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22333" y="4364036"/>
            <a:ext cx="6062133" cy="1655762"/>
          </a:xfrm>
        </p:spPr>
        <p:txBody>
          <a:bodyPr>
            <a:noAutofit/>
          </a:bodyPr>
          <a:lstStyle>
            <a:lvl1pPr marL="0" indent="0" algn="r">
              <a:buNone/>
              <a:defRPr sz="24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19517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233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9069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605756"/>
            <a:ext cx="4614333" cy="1934244"/>
          </a:xfrm>
          <a:prstGeom prst="rect">
            <a:avLst/>
          </a:prstGeom>
        </p:spPr>
        <p:txBody>
          <a:bodyPr/>
          <a:lstStyle>
            <a:lvl1pPr>
              <a:defRPr sz="4200">
                <a:solidFill>
                  <a:srgbClr val="F58F38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6034589" y="3243301"/>
            <a:ext cx="5319212" cy="3127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6034589" y="605758"/>
            <a:ext cx="5319212" cy="27477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500" b="1" i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Roboto Light" charset="0"/>
                <a:cs typeface="Roboto Light" charset="0"/>
              </a:defRPr>
            </a:lvl1pPr>
          </a:lstStyle>
          <a:p>
            <a:pPr lvl="0"/>
            <a:r>
              <a:rPr lang="en-US" dirty="0"/>
              <a:t>Click to edit Master text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838202" y="2540000"/>
            <a:ext cx="4614863" cy="3437466"/>
          </a:xfrm>
        </p:spPr>
        <p:txBody>
          <a:bodyPr/>
          <a:lstStyle>
            <a:lvl1pPr marL="0" indent="0">
              <a:buFontTx/>
              <a:buNone/>
              <a:defRPr sz="3200"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2pPr>
            <a:lvl3pPr marL="914377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3pPr>
            <a:lvl4pPr marL="1371566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4pPr>
            <a:lvl5pPr marL="1828754" indent="0">
              <a:buFontTx/>
              <a:buNone/>
              <a:defRPr>
                <a:solidFill>
                  <a:schemeClr val="bg1">
                    <a:lumMod val="9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6034088" y="1066800"/>
            <a:ext cx="5319712" cy="1778000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6"/>
          </p:nvPr>
        </p:nvSpPr>
        <p:spPr>
          <a:xfrm>
            <a:off x="6034088" y="3708931"/>
            <a:ext cx="5319712" cy="2268537"/>
          </a:xfrm>
        </p:spPr>
        <p:txBody>
          <a:bodyPr/>
          <a:lstStyle>
            <a:lvl1pPr marL="0" indent="0">
              <a:buNone/>
              <a:defRPr>
                <a:solidFill>
                  <a:schemeClr val="bg1">
                    <a:lumMod val="95000"/>
                  </a:schemeClr>
                </a:solidFill>
              </a:defRPr>
            </a:lvl1pPr>
            <a:lvl2pPr marL="457189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2pPr>
            <a:lvl3pPr marL="914377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3pPr>
            <a:lvl4pPr marL="1371566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4pPr>
            <a:lvl5pPr marL="1828754" indent="0">
              <a:buNone/>
              <a:defRPr>
                <a:solidFill>
                  <a:schemeClr val="bg1">
                    <a:lumMod val="6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779678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116" y="6431870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3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Dark"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520" y="6434387"/>
            <a:ext cx="1580685" cy="20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385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CONFIDENTIAL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4664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18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1" Type="http://schemas.openxmlformats.org/officeDocument/2006/relationships/image" Target="NUL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20" Type="http://schemas.openxmlformats.org/officeDocument/2006/relationships/oleObject" Target="../embeddings/oleObject1.bin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19" Type="http://schemas.openxmlformats.org/officeDocument/2006/relationships/tags" Target="../tags/tag1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CONFIDENTIAL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891FB-C2B3-4744-81E4-C083D606D69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2300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80" r:id="rId2"/>
    <p:sldLayoutId id="2147483678" r:id="rId3"/>
    <p:sldLayoutId id="2147483650" r:id="rId4"/>
    <p:sldLayoutId id="2147483651" r:id="rId5"/>
    <p:sldLayoutId id="2147483674" r:id="rId6"/>
    <p:sldLayoutId id="2147483654" r:id="rId7"/>
    <p:sldLayoutId id="2147483687" r:id="rId8"/>
    <p:sldLayoutId id="2147483655" r:id="rId9"/>
    <p:sldLayoutId id="2147483686" r:id="rId10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/>
          <p:cNvGraphicFramePr>
            <a:graphicFrameLocks noChangeAspect="1"/>
          </p:cNvGraphicFramePr>
          <p:nvPr>
            <p:custDataLst>
              <p:tags r:id="rId19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66" name="think-cell Slide" r:id="rId20" imgW="270" imgH="270" progId="TCLayout.ActiveDocument.1">
                  <p:embed/>
                </p:oleObj>
              </mc:Choice>
              <mc:Fallback>
                <p:oleObj name="think-cell Slide" r:id="rId20" imgW="270" imgH="270" progId="TCLayout.ActiveDocument.1">
                  <p:embed/>
                  <p:pic>
                    <p:nvPicPr>
                      <p:cNvPr id="4" name="Object 3" hidden="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45226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hf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tif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0.wmf"/><Relationship Id="rId4" Type="http://schemas.openxmlformats.org/officeDocument/2006/relationships/oleObject" Target="file:///C:\Users\Adrien\Dropbox%20(WorkFusion)\sales\pursuits\santander\sbgm%20poc%20-%20otc%20derivatives\Final%20deck%20and%20reference%20documentation\SBGM_Derivatives_Project_Tracking_v7_10-04-2018_completed.xlsx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9.emf"/><Relationship Id="rId1" Type="http://schemas.openxmlformats.org/officeDocument/2006/relationships/vmlDrawing" Target="../drawings/vmlDrawing2.v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oleObject" Target="../embeddings/oleObject2.bin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1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-25125" y="500335"/>
            <a:ext cx="12242249" cy="6858003"/>
          </a:xfrm>
          <a:prstGeom prst="rect">
            <a:avLst/>
          </a:prstGeom>
          <a:solidFill>
            <a:schemeClr val="tx1">
              <a:lumMod val="65000"/>
              <a:lumOff val="3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3412" y="1823088"/>
            <a:ext cx="6606363" cy="2387600"/>
          </a:xfrm>
        </p:spPr>
        <p:txBody>
          <a:bodyPr>
            <a:noAutofit/>
          </a:bodyPr>
          <a:lstStyle/>
          <a:p>
            <a:pPr algn="r"/>
            <a:r>
              <a:rPr lang="en-US" b="1" dirty="0"/>
              <a:t>INTELLIGENT AUTOMATION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19897" y="4625202"/>
            <a:ext cx="3529878" cy="1160988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307C2F0B-1CD6-4826-9A00-1E6353AB163E}"/>
              </a:ext>
            </a:extLst>
          </p:cNvPr>
          <p:cNvSpPr/>
          <p:nvPr/>
        </p:nvSpPr>
        <p:spPr>
          <a:xfrm>
            <a:off x="474026" y="6285013"/>
            <a:ext cx="1901483" cy="253916"/>
          </a:xfrm>
          <a:prstGeom prst="rect">
            <a:avLst/>
          </a:prstGeom>
          <a:solidFill>
            <a:schemeClr val="bg1">
              <a:lumMod val="75000"/>
              <a:alpha val="34000"/>
            </a:schemeClr>
          </a:solidFill>
        </p:spPr>
        <p:txBody>
          <a:bodyPr wrap="none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Roboto"/>
              </a:rPr>
              <a:t>The </a:t>
            </a:r>
            <a:r>
              <a:rPr lang="en-US" sz="1050" dirty="0" err="1">
                <a:solidFill>
                  <a:schemeClr val="bg1"/>
                </a:solidFill>
                <a:latin typeface="Roboto"/>
              </a:rPr>
              <a:t>Lofoten</a:t>
            </a:r>
            <a:r>
              <a:rPr lang="en-US" sz="1050" dirty="0">
                <a:solidFill>
                  <a:schemeClr val="bg1"/>
                </a:solidFill>
                <a:latin typeface="Roboto"/>
              </a:rPr>
              <a:t> Islands, Norway</a:t>
            </a:r>
            <a:endParaRPr lang="en-US" sz="1050" b="0" i="0" dirty="0">
              <a:solidFill>
                <a:schemeClr val="bg1"/>
              </a:solidFill>
              <a:effectLst/>
              <a:latin typeface="Roboto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EFB042C-BDAD-404B-9A99-A14BCBC59DC0}"/>
              </a:ext>
            </a:extLst>
          </p:cNvPr>
          <p:cNvSpPr txBox="1"/>
          <p:nvPr/>
        </p:nvSpPr>
        <p:spPr>
          <a:xfrm>
            <a:off x="8838413" y="5479562"/>
            <a:ext cx="2411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>
                <a:solidFill>
                  <a:schemeClr val="bg1"/>
                </a:solidFill>
              </a:rPr>
              <a:t>#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making</a:t>
            </a:r>
            <a:r>
              <a:rPr lang="en-US" b="1" dirty="0" err="1">
                <a:solidFill>
                  <a:srgbClr val="00B050"/>
                </a:solidFill>
              </a:rPr>
              <a:t>jobs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work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7C7A154-328C-9E4C-8CB5-631B35A8EA1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38EB7B-293D-9842-A867-11C488FE7854}"/>
              </a:ext>
            </a:extLst>
          </p:cNvPr>
          <p:cNvSpPr txBox="1">
            <a:spLocks/>
          </p:cNvSpPr>
          <p:nvPr/>
        </p:nvSpPr>
        <p:spPr>
          <a:xfrm>
            <a:off x="5114524" y="-32088"/>
            <a:ext cx="6606363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/>
              <a:t>INTELLIGENT AUTOMATION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7415C9-7290-7E47-AC4C-EE151959AD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217124" cy="7358338"/>
          </a:xfrm>
          <a:prstGeom prst="rect">
            <a:avLst/>
          </a:prstGeom>
        </p:spPr>
      </p:pic>
      <p:sp>
        <p:nvSpPr>
          <p:cNvPr id="17" name="Title 1">
            <a:extLst>
              <a:ext uri="{FF2B5EF4-FFF2-40B4-BE49-F238E27FC236}">
                <a16:creationId xmlns:a16="http://schemas.microsoft.com/office/drawing/2014/main" id="{4C4D1301-ECCC-7D45-9F55-DF22EB481987}"/>
              </a:ext>
            </a:extLst>
          </p:cNvPr>
          <p:cNvSpPr txBox="1">
            <a:spLocks/>
          </p:cNvSpPr>
          <p:nvPr/>
        </p:nvSpPr>
        <p:spPr>
          <a:xfrm>
            <a:off x="3480281" y="2232798"/>
            <a:ext cx="8736843" cy="2046152"/>
          </a:xfrm>
          <a:prstGeom prst="rect">
            <a:avLst/>
          </a:prstGeom>
          <a:solidFill>
            <a:schemeClr val="tx1">
              <a:alpha val="23000"/>
            </a:schemeClr>
          </a:solidFill>
        </p:spPr>
        <p:txBody>
          <a:bodyPr vert="horz" lIns="72000" tIns="45720" rIns="828000" bIns="45720" rtlCol="0" anchor="b">
            <a:noAutofit/>
          </a:bodyPr>
          <a:lstStyle>
            <a:lvl1pPr algn="ctr" defTabSz="914377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>
                <a:solidFill>
                  <a:schemeClr val="bg1">
                    <a:lumMod val="9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b="1" dirty="0"/>
              <a:t>OTC Derivates POC</a:t>
            </a:r>
          </a:p>
          <a:p>
            <a:pPr algn="r"/>
            <a:r>
              <a:rPr lang="en-US" sz="4000" b="1" dirty="0">
                <a:solidFill>
                  <a:schemeClr val="bg1"/>
                </a:solidFill>
              </a:rPr>
              <a:t>Results presentation</a:t>
            </a:r>
          </a:p>
          <a:p>
            <a:pPr algn="r"/>
            <a:r>
              <a:rPr lang="en-US" sz="4000" b="1" dirty="0">
                <a:solidFill>
                  <a:schemeClr val="bg1"/>
                </a:solidFill>
              </a:rPr>
              <a:t>April 2018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CA65C3C-11C7-BB47-95AD-E6CA2AEDDE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065983" y="5421422"/>
            <a:ext cx="3529878" cy="1160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7114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B838EC-47EB-470C-8CB5-7107353F2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Completed project calendar</a:t>
            </a:r>
            <a:br>
              <a:rPr lang="en-US" dirty="0"/>
            </a:b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B4AC19-EDBC-4DE7-B6BE-637F548F6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4426E6-A5C2-40AB-90F4-E8016560F8A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1377"/>
          <a:stretch/>
        </p:blipFill>
        <p:spPr>
          <a:xfrm>
            <a:off x="1174933" y="1878528"/>
            <a:ext cx="7403011" cy="4431860"/>
          </a:xfrm>
          <a:prstGeom prst="rect">
            <a:avLst/>
          </a:prstGeom>
        </p:spPr>
      </p:pic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1ECCB706-D8D4-4D2D-90F1-5CEADD1FFF7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4700767"/>
              </p:ext>
            </p:extLst>
          </p:nvPr>
        </p:nvGraphicFramePr>
        <p:xfrm>
          <a:off x="12192000" y="5112346"/>
          <a:ext cx="914400" cy="792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44" name="Worksheet" showAsIcon="1" r:id="rId4" imgW="914400" imgH="792360" progId="Excel.Sheet.12">
                  <p:link updateAutomatic="1"/>
                </p:oleObj>
              </mc:Choice>
              <mc:Fallback>
                <p:oleObj name="Worksheet" showAsIcon="1" r:id="rId4" imgW="914400" imgH="792360" progId="Excel.Sheet.12">
                  <p:link updateAutomatic="1"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1F2BC31-3EC8-405D-B65F-98C60983540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192000" y="5112346"/>
                        <a:ext cx="914400" cy="7921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857984B4-039A-4778-8FE3-B9054CDE7C5B}"/>
              </a:ext>
            </a:extLst>
          </p:cNvPr>
          <p:cNvSpPr txBox="1">
            <a:spLocks/>
          </p:cNvSpPr>
          <p:nvPr/>
        </p:nvSpPr>
        <p:spPr>
          <a:xfrm>
            <a:off x="9136763" y="1820471"/>
            <a:ext cx="2552317" cy="36322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sz="2000" dirty="0"/>
              <a:t>Key challenges:</a:t>
            </a:r>
          </a:p>
          <a:p>
            <a:r>
              <a:rPr lang="en-US" sz="2000" dirty="0" err="1"/>
              <a:t>Finalising</a:t>
            </a:r>
            <a:r>
              <a:rPr lang="en-US" sz="2000" dirty="0"/>
              <a:t> infra</a:t>
            </a:r>
          </a:p>
          <a:p>
            <a:r>
              <a:rPr lang="en-US" sz="2000" dirty="0"/>
              <a:t>Access provisioning &amp; Trades Database app set up on VMs</a:t>
            </a:r>
          </a:p>
          <a:p>
            <a:r>
              <a:rPr lang="en-US" sz="2000" dirty="0"/>
              <a:t>Requirements </a:t>
            </a:r>
            <a:r>
              <a:rPr lang="en-US" sz="2000" dirty="0" err="1"/>
              <a:t>finalisation</a:t>
            </a:r>
            <a:r>
              <a:rPr lang="en-US" sz="2000" dirty="0"/>
              <a:t> (e.g. excel in scope or not)</a:t>
            </a:r>
            <a:endParaRPr lang="en-GB" sz="2000" dirty="0"/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55F286D7-58BB-4AAF-B302-4782CB33E1EF}"/>
              </a:ext>
            </a:extLst>
          </p:cNvPr>
          <p:cNvCxnSpPr/>
          <p:nvPr/>
        </p:nvCxnSpPr>
        <p:spPr>
          <a:xfrm>
            <a:off x="4122057" y="1625599"/>
            <a:ext cx="0" cy="4688115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63539B64-5A2F-436D-B4B8-18835A624B5B}"/>
              </a:ext>
            </a:extLst>
          </p:cNvPr>
          <p:cNvSpPr txBox="1">
            <a:spLocks/>
          </p:cNvSpPr>
          <p:nvPr/>
        </p:nvSpPr>
        <p:spPr>
          <a:xfrm>
            <a:off x="1854751" y="1146282"/>
            <a:ext cx="4534609" cy="479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2000" b="1" i="1" dirty="0">
                <a:solidFill>
                  <a:schemeClr val="accent1"/>
                </a:solidFill>
              </a:rPr>
              <a:t>Effective start for actual delivery</a:t>
            </a:r>
            <a:endParaRPr lang="en-GB" sz="2000" b="1" i="1" dirty="0">
              <a:solidFill>
                <a:schemeClr val="accent1"/>
              </a:solidFill>
            </a:endParaRPr>
          </a:p>
        </p:txBody>
      </p:sp>
      <p:sp>
        <p:nvSpPr>
          <p:cNvPr id="10" name="Triangle isocèle 9">
            <a:extLst>
              <a:ext uri="{FF2B5EF4-FFF2-40B4-BE49-F238E27FC236}">
                <a16:creationId xmlns:a16="http://schemas.microsoft.com/office/drawing/2014/main" id="{841C3ED8-E630-4EEC-86D0-A10510E39071}"/>
              </a:ext>
            </a:extLst>
          </p:cNvPr>
          <p:cNvSpPr/>
          <p:nvPr/>
        </p:nvSpPr>
        <p:spPr>
          <a:xfrm rot="10800000">
            <a:off x="3988171" y="1543046"/>
            <a:ext cx="267771" cy="298615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2898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921F7F-AF87-4EB9-BDF4-2C8B0AA90E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Lessons learnt </a:t>
            </a:r>
            <a:r>
              <a:rPr lang="en-GB" dirty="0"/>
              <a:t>for project management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3F304DC-3871-4918-A0E8-FAA008F845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BB35A-B6E9-4966-AFFF-BF4A940F776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30500" y="1847850"/>
            <a:ext cx="94615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Identify infrastructure restrictions early but do not compromise too much (</a:t>
            </a:r>
            <a:r>
              <a:rPr lang="en-US" dirty="0" err="1">
                <a:solidFill>
                  <a:schemeClr val="bg1"/>
                </a:solidFill>
              </a:rPr>
              <a:t>WorkFusion</a:t>
            </a:r>
            <a:r>
              <a:rPr lang="en-US" dirty="0">
                <a:solidFill>
                  <a:schemeClr val="bg1"/>
                </a:solidFill>
              </a:rPr>
              <a:t> learning)</a:t>
            </a:r>
          </a:p>
          <a:p>
            <a:pPr marL="0" indent="0"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Build in time for access provisioning and environment set up sufficient for engaging the needed IT resources</a:t>
            </a:r>
          </a:p>
          <a:p>
            <a:pPr marL="0" indent="0"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Get actual information about the structure of data intended for processing to maximize effective coverage</a:t>
            </a:r>
          </a:p>
          <a:p>
            <a:pPr marL="0" indent="0">
              <a:buNone/>
            </a:pPr>
            <a:endParaRPr lang="en-US" sz="1200" dirty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</a:rPr>
              <a:t>Involve SMEs early on to minimize any rework </a:t>
            </a:r>
            <a:endParaRPr lang="en-GB" dirty="0">
              <a:solidFill>
                <a:schemeClr val="bg1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E63173B-18DF-4AD4-9747-59750F695C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208" y="1854366"/>
            <a:ext cx="767301" cy="7673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8AF2A5F-7911-4E91-8DD1-944D30F68A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44" y="2952613"/>
            <a:ext cx="997227" cy="997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72DB340-6CC0-4203-AF47-BD41BE2875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70" y="4208587"/>
            <a:ext cx="914401" cy="91440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573ACD4-A4EA-424E-946E-73A4699F45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13" y="5122988"/>
            <a:ext cx="974035" cy="974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1078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F19D-71CB-4FD9-BB1B-D379F024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2000" cy="1325563"/>
          </a:xfrm>
          <a:solidFill>
            <a:schemeClr val="accent1"/>
          </a:solidFill>
          <a:ln>
            <a:noFill/>
          </a:ln>
        </p:spPr>
        <p:txBody>
          <a:bodyPr/>
          <a:lstStyle/>
          <a:p>
            <a:pPr algn="ctr"/>
            <a:r>
              <a:rPr lang="en-GB" dirty="0"/>
              <a:t>Demo &amp; test headlines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26B0-AD50-4763-AD1D-7050D781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93849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4E2A89-0567-4D33-88FF-B53088F21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Demo: As-Is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0109E9-7929-46A0-81D7-5879E639E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673E45-C7ED-48E4-9657-19360B5E3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430" y="2331720"/>
            <a:ext cx="3787140" cy="378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1966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0CF93A-F50B-4664-860E-CC93367B2B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Demo: To-Be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B2BB523-207C-40DD-8CC1-DB198663B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A577740-EA84-4922-8A14-B0F35ECC73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2430" y="2331720"/>
            <a:ext cx="3787140" cy="3787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258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694A9-858E-4471-BE9C-A21B8CB3E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 test – End-to-End flow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60462-8EE5-4F7A-9BE2-9054AFBB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E47C64-88D9-4F3B-A76C-6B0EA0F5B45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47852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Procedure: 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A day of work with the new process was simulated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To ensure that operators knew what to do, walkthroughs and a Users Guide deck were provided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To make it more realistic, the operations were distributed simulating inflow of term sheets throughout a day. Also, emails not related to FX Trades were included so that the classification task was realistic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User from operators team executed the manual parts during this test</a:t>
            </a:r>
          </a:p>
          <a:p>
            <a:pPr marL="0" indent="0">
              <a:buNone/>
            </a:pPr>
            <a:endParaRPr lang="en-US" sz="1400" dirty="0">
              <a:latin typeface="Arial" panose="020B0604020202020204" pitchFamily="34" charset="0"/>
              <a:ea typeface="Roboto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Performance Metrics: </a:t>
            </a:r>
          </a:p>
          <a:p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Operation Handling Time: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The average amount of time that it takes for an operation to run end-to-end</a:t>
            </a:r>
          </a:p>
          <a:p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Handling Time per Manual Task: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The average amount of time that an operator spends manually working on a term sheet within </a:t>
            </a:r>
            <a:r>
              <a:rPr lang="en-US" sz="1400" dirty="0" err="1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WorkFusion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Roboto" charset="0"/>
              <a:cs typeface="Arial" panose="020B0604020202020204" pitchFamily="34" charset="0"/>
            </a:endParaRPr>
          </a:p>
          <a:p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User Learning Speed: </a:t>
            </a: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ea typeface="Roboto" charset="0"/>
                <a:cs typeface="Arial" panose="020B0604020202020204" pitchFamily="34" charset="0"/>
              </a:rPr>
              <a:t>Reduction in time spent on the tasks, comparing the end of day and start of day</a:t>
            </a:r>
          </a:p>
        </p:txBody>
      </p:sp>
    </p:spTree>
    <p:extLst>
      <p:ext uri="{BB962C8B-B14F-4D97-AF65-F5344CB8AC3E}">
        <p14:creationId xmlns:p14="http://schemas.microsoft.com/office/powerpoint/2010/main" val="11447457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6694A9-858E-4471-BE9C-A21B8CB3EF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Final test – Machine Learning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760462-8EE5-4F7A-9BE2-9054AFBBAC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16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3E47C64-88D9-4F3B-A76C-6B0EA0F5B450}"/>
                  </a:ext>
                </a:extLst>
              </p:cNvPr>
              <p:cNvSpPr>
                <a:spLocks noGrp="1"/>
              </p:cNvSpPr>
              <p:nvPr>
                <p:ph idx="4294967295"/>
              </p:nvPr>
            </p:nvSpPr>
            <p:spPr>
              <a:xfrm>
                <a:off x="838200" y="1847852"/>
                <a:ext cx="10515600" cy="43513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Procedure: 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200 term sheets that were tagged by Ops (so we know the “good answer”) but not included in the training data were set apart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400" dirty="0" err="1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WorkFusion</a:t>
                </a: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 launched the cognitive bot to extract data from these “unseen” term sheets</a:t>
                </a:r>
              </a:p>
              <a:p>
                <a:pPr marL="228600" indent="-228600">
                  <a:buFont typeface="+mj-lt"/>
                  <a:buAutoNum type="arabicPeriod"/>
                </a:pP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Automation and accuracy metrics were calculated for these term sheets</a:t>
                </a:r>
              </a:p>
              <a:p>
                <a:pPr marL="0" indent="0">
                  <a:buNone/>
                </a:pP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Note: interim models were also tested on the same sample of 200 term sheets to allow for comparison</a:t>
                </a:r>
              </a:p>
              <a:p>
                <a:pPr marL="0" indent="0">
                  <a:buNone/>
                </a:pPr>
                <a:endParaRPr lang="en-US" sz="1400" dirty="0">
                  <a:latin typeface="Arial" panose="020B0604020202020204" pitchFamily="34" charset="0"/>
                  <a:ea typeface="Roboto" charset="0"/>
                  <a:cs typeface="Arial" panose="020B0604020202020204" pitchFamily="34" charset="0"/>
                </a:endParaRPr>
              </a:p>
              <a:p>
                <a:pPr marL="0" indent="0">
                  <a:buNone/>
                </a:pPr>
                <a:r>
                  <a:rPr lang="en-US" sz="16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Key Performance Metrics: </a:t>
                </a:r>
              </a:p>
              <a:p>
                <a:r>
                  <a:rPr lang="en-US" sz="14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Automation Rate: </a:t>
                </a: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percentage of data fields that </a:t>
                </a:r>
                <a:r>
                  <a:rPr lang="en-US" sz="1400" dirty="0" err="1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WorkFusion</a:t>
                </a: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 automatically extracted</a:t>
                </a:r>
                <a:br>
                  <a:rPr lang="en-US" sz="1400" dirty="0"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14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(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Roboto" charset="0"/>
                        <a:cs typeface="Roboto" charset="0"/>
                      </a:rPr>
                      <m:t>𝐶𝑜𝑟𝑟𝑒𝑐𝑡𝑙𝑦</m:t>
                    </m:r>
                    <m:r>
                      <a:rPr lang="en-GB" sz="1400" b="0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𝐸𝑥𝑡𝑟𝑎𝑐𝑡𝑒𝑑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÷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𝑇𝑜𝑡𝑎𝑙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)</m:t>
                    </m:r>
                  </m:oMath>
                </a14:m>
                <a:endParaRPr lang="en-US" sz="14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Arial" panose="020B0604020202020204" pitchFamily="34" charset="0"/>
                  <a:ea typeface="Roboto" charset="0"/>
                  <a:cs typeface="Arial" panose="020B0604020202020204" pitchFamily="34" charset="0"/>
                </a:endParaRPr>
              </a:p>
              <a:p>
                <a:r>
                  <a:rPr lang="en-US" sz="1400" b="1" dirty="0">
                    <a:solidFill>
                      <a:schemeClr val="accent2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Automation Accuracy: </a:t>
                </a: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The percentage of accurate </a:t>
                </a:r>
                <a:r>
                  <a:rPr lang="en-US" sz="1400" dirty="0" err="1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WorkFusion’s</a:t>
                </a:r>
                <a:r>
                  <a:rPr 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  <a:t> auto-extraction  </a:t>
                </a:r>
                <a:br>
                  <a:rPr lang="en-US" sz="1400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latin typeface="Arial" panose="020B0604020202020204" pitchFamily="34" charset="0"/>
                    <a:ea typeface="Roboto" charset="0"/>
                    <a:cs typeface="Arial" panose="020B0604020202020204" pitchFamily="34" charset="0"/>
                  </a:rPr>
                </a:br>
                <a14:m>
                  <m:oMath xmlns:m="http://schemas.openxmlformats.org/officeDocument/2006/math">
                    <m:r>
                      <a:rPr lang="en-US" sz="140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(</m:t>
                    </m:r>
                    <m:r>
                      <a:rPr lang="en-US" sz="1400" b="0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Roboto" charset="0"/>
                        <a:cs typeface="Roboto" charset="0"/>
                      </a:rPr>
                      <m:t>𝐶𝑜𝑟𝑟𝑒𝑐𝑡𝑙𝑦</m:t>
                    </m:r>
                    <m:r>
                      <a:rPr lang="en-US" sz="1400" b="0" i="1" smtClean="0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𝐸𝑥𝑡𝑟𝑎𝑐𝑡𝑒𝑑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÷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𝐸𝑥𝑡𝑟𝑎𝑐𝑡𝑒𝑑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𝐹𝑖𝑒𝑙𝑑𝑠</m:t>
                    </m:r>
                    <m:r>
                      <a:rPr lang="en-US" sz="1400" i="1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  <a:latin typeface="Cambria Math" charset="0"/>
                        <a:ea typeface="Roboto" charset="0"/>
                        <a:cs typeface="Roboto" charset="0"/>
                      </a:rPr>
                      <m:t>)</m:t>
                    </m:r>
                  </m:oMath>
                </a14:m>
                <a:endParaRPr lang="en-US" sz="1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ea typeface="Roboto" charset="0"/>
                  <a:cs typeface="Roboto" charset="0"/>
                </a:endParaRP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3E47C64-88D9-4F3B-A76C-6B0EA0F5B4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4294967295"/>
              </p:nvPr>
            </p:nvSpPr>
            <p:spPr>
              <a:xfrm>
                <a:off x="838200" y="1847852"/>
                <a:ext cx="10515600" cy="4351338"/>
              </a:xfrm>
              <a:blipFill>
                <a:blip r:embed="rId3"/>
                <a:stretch>
                  <a:fillRect l="-348" t="-98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943184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899174-C34F-4FFD-A153-ACA88F0034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</p:spPr>
        <p:txBody>
          <a:bodyPr/>
          <a:lstStyle/>
          <a:p>
            <a:r>
              <a:rPr lang="en-GB" dirty="0"/>
              <a:t>The headlines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D7B8A2-33D5-4763-B81D-8A7CAE575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7FF8D0-0B04-44F3-A346-EFE4AC5E9E9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29640" y="1774843"/>
            <a:ext cx="10515600" cy="927100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solidFill>
                  <a:schemeClr val="bg1"/>
                </a:solidFill>
              </a:rPr>
              <a:t>WorkFusion</a:t>
            </a:r>
            <a:r>
              <a:rPr lang="en-US" dirty="0">
                <a:solidFill>
                  <a:schemeClr val="bg1"/>
                </a:solidFill>
              </a:rPr>
              <a:t> has beaten targeted success criteria and achieved an average </a:t>
            </a:r>
            <a:r>
              <a:rPr lang="en-US" b="1" dirty="0">
                <a:solidFill>
                  <a:schemeClr val="accent2"/>
                </a:solidFill>
              </a:rPr>
              <a:t>78% automation </a:t>
            </a:r>
            <a:r>
              <a:rPr lang="en-US" b="1" dirty="0">
                <a:solidFill>
                  <a:schemeClr val="bg1"/>
                </a:solidFill>
              </a:rPr>
              <a:t>rate at an </a:t>
            </a:r>
            <a:r>
              <a:rPr lang="en-US" b="1" dirty="0">
                <a:solidFill>
                  <a:schemeClr val="accent2"/>
                </a:solidFill>
              </a:rPr>
              <a:t>accuracy rate of 94%</a:t>
            </a:r>
            <a:endParaRPr lang="en-GB" b="1" dirty="0">
              <a:solidFill>
                <a:schemeClr val="accent2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C4163E1-E0BB-41AC-A4AF-B09DF1EA6D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424622"/>
              </p:ext>
            </p:extLst>
          </p:nvPr>
        </p:nvGraphicFramePr>
        <p:xfrm>
          <a:off x="1989674" y="2954937"/>
          <a:ext cx="10202326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027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996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Final Test Set: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baseline="0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200 Term sheets</a:t>
                      </a:r>
                      <a:endParaRPr lang="en-US" sz="2000" b="1" dirty="0">
                        <a:solidFill>
                          <a:schemeClr val="accent2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Automation Rate for Extraction: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kern="1200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78%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Average Accuracy: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000" b="1" kern="1200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94%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1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dirty="0">
                          <a:solidFill>
                            <a:schemeClr val="bg1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Reduction in effort: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="1" kern="1200" dirty="0">
                          <a:solidFill>
                            <a:schemeClr val="accent2"/>
                          </a:solidFill>
                          <a:latin typeface="Roboto" charset="0"/>
                          <a:ea typeface="Roboto" charset="0"/>
                          <a:cs typeface="Roboto" charset="0"/>
                        </a:rPr>
                        <a:t>58%+ reduction in effort</a:t>
                      </a:r>
                    </a:p>
                  </a:txBody>
                  <a:tcPr marL="137160" marR="137160" marT="137160" marB="13716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04271076"/>
                  </a:ext>
                </a:extLst>
              </a:tr>
            </a:tbl>
          </a:graphicData>
        </a:graphic>
      </p:graphicFrame>
      <p:pic>
        <p:nvPicPr>
          <p:cNvPr id="9" name="Picture 24" descr="Image result for checkmark clipart">
            <a:extLst>
              <a:ext uri="{FF2B5EF4-FFF2-40B4-BE49-F238E27FC236}">
                <a16:creationId xmlns:a16="http://schemas.microsoft.com/office/drawing/2014/main" id="{FA1B8871-5240-4064-8DC4-DBF1E52711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48" y="3082783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4" descr="Image result for checkmark clipart">
            <a:extLst>
              <a:ext uri="{FF2B5EF4-FFF2-40B4-BE49-F238E27FC236}">
                <a16:creationId xmlns:a16="http://schemas.microsoft.com/office/drawing/2014/main" id="{C424911E-F44D-46CD-AB4E-2633440879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48" y="3658234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4" descr="Image result for checkmark clipart">
            <a:extLst>
              <a:ext uri="{FF2B5EF4-FFF2-40B4-BE49-F238E27FC236}">
                <a16:creationId xmlns:a16="http://schemas.microsoft.com/office/drawing/2014/main" id="{82CDDF40-B5BB-4D8F-AD92-BC5447B3A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48" y="4233685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Image result for checkmark clipart">
            <a:extLst>
              <a:ext uri="{FF2B5EF4-FFF2-40B4-BE49-F238E27FC236}">
                <a16:creationId xmlns:a16="http://schemas.microsoft.com/office/drawing/2014/main" id="{D64DFC55-7E6E-448E-94EE-145558D639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348" y="4809137"/>
            <a:ext cx="358987" cy="358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B666E54B-C5BE-4F7B-87C0-9148FDF3F618}"/>
              </a:ext>
            </a:extLst>
          </p:cNvPr>
          <p:cNvSpPr txBox="1"/>
          <p:nvPr/>
        </p:nvSpPr>
        <p:spPr>
          <a:xfrm>
            <a:off x="929640" y="5567006"/>
            <a:ext cx="106375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N.B.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bg1"/>
                </a:solidFill>
              </a:rPr>
              <a:t>78% is for HTML using cognitive. Excel extraction using rules is 100%, so overall automation rate is higher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bg1"/>
                </a:solidFill>
              </a:rPr>
              <a:t>Success criteria were 50% automation rate at accuracy rate of 90% </a:t>
            </a:r>
          </a:p>
        </p:txBody>
      </p:sp>
    </p:spTree>
    <p:extLst>
      <p:ext uri="{BB962C8B-B14F-4D97-AF65-F5344CB8AC3E}">
        <p14:creationId xmlns:p14="http://schemas.microsoft.com/office/powerpoint/2010/main" val="224642392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F19D-71CB-4FD9-BB1B-D379F024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2000" cy="1325563"/>
          </a:xfrm>
          <a:solidFill>
            <a:schemeClr val="accent1"/>
          </a:solidFill>
          <a:ln>
            <a:noFill/>
          </a:ln>
        </p:spPr>
        <p:txBody>
          <a:bodyPr/>
          <a:lstStyle/>
          <a:p>
            <a:pPr algn="ctr"/>
            <a:r>
              <a:rPr lang="en-GB" dirty="0"/>
              <a:t>Further KPIs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26B0-AD50-4763-AD1D-7050D781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53001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09843-4C0A-4E80-98DC-4E7F04F808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Automation rate per field - HTML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360B52-5967-4436-907C-B15D804F7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B290138A-9691-4F8C-84FD-A6EB5ACF1DF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298710" y="4836053"/>
            <a:ext cx="5954250" cy="132556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400" dirty="0">
                <a:solidFill>
                  <a:srgbClr val="FF6600"/>
                </a:solidFill>
              </a:rPr>
              <a:t>N.B. For Excel (rules-based):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FFFFFF"/>
                </a:solidFill>
              </a:rPr>
              <a:t>100% Accuracy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FFFFFF"/>
                </a:solidFill>
              </a:rPr>
              <a:t>100% Automation rate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43FBD28-5B3A-4CCB-99B3-3F8711AA5C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121532"/>
              </p:ext>
            </p:extLst>
          </p:nvPr>
        </p:nvGraphicFramePr>
        <p:xfrm>
          <a:off x="979950" y="1478130"/>
          <a:ext cx="5116050" cy="46119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850">
                  <a:extLst>
                    <a:ext uri="{9D8B030D-6E8A-4147-A177-3AD203B41FA5}">
                      <a16:colId xmlns:a16="http://schemas.microsoft.com/office/drawing/2014/main" val="144352776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7963368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49115318"/>
                    </a:ext>
                  </a:extLst>
                </a:gridCol>
              </a:tblGrid>
              <a:tr h="426870">
                <a:tc>
                  <a:txBody>
                    <a:bodyPr/>
                    <a:lstStyle/>
                    <a:p>
                      <a:pPr marL="0" marR="0" lvl="0" indent="0" algn="l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Accuracy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Automation Rate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ctr"/>
                </a:tc>
                <a:extLst>
                  <a:ext uri="{0D108BD9-81ED-4DB2-BD59-A6C34878D82A}">
                    <a16:rowId xmlns:a16="http://schemas.microsoft.com/office/drawing/2014/main" val="67285432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Contrapartida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27145004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Divisa1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292792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Divisa2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682897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divisa_prima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96374375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Estrategia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41213328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fecha_inicio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8673317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fecha_pago_prima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7991299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fecha_pago_vencimiento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11665323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fecha_vencimiento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322825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Nominal1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3170164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Nominal2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316180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Opcion1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8098065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Opcion2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064925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Precio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0958440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Prima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344499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spot_forward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848728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strike_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6969158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tipo_de_opcion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9682814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 err="1">
                          <a:solidFill>
                            <a:schemeClr val="tx1"/>
                          </a:solidFill>
                          <a:effectLst/>
                        </a:rPr>
                        <a:t>uti_usi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43044084"/>
                  </a:ext>
                </a:extLst>
              </a:tr>
              <a:tr h="209000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Average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31910155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17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CONFIDENTIAL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A891FB-C2B3-4744-81E4-C083D606D69C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1242702C-3BF8-4E93-8540-EA9387C24E3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362200" y="1241425"/>
            <a:ext cx="9829800" cy="5114925"/>
          </a:xfrm>
        </p:spPr>
        <p:txBody>
          <a:bodyPr/>
          <a:lstStyle/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Project summary</a:t>
            </a: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Demo &amp; test headlines</a:t>
            </a: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GB" dirty="0">
              <a:solidFill>
                <a:schemeClr val="bg1"/>
              </a:solidFill>
            </a:endParaRP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r>
              <a:rPr lang="en-GB" dirty="0">
                <a:solidFill>
                  <a:schemeClr val="bg1"/>
                </a:solidFill>
              </a:rPr>
              <a:t>Further KPIs</a:t>
            </a:r>
            <a:endParaRPr lang="en-US" dirty="0">
              <a:solidFill>
                <a:schemeClr val="bg1"/>
              </a:solidFill>
            </a:endParaRPr>
          </a:p>
          <a:p>
            <a:pPr mar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US" dirty="0">
              <a:solidFill>
                <a:schemeClr val="bg1"/>
              </a:solidFill>
            </a:endParaRPr>
          </a:p>
          <a:p>
            <a:pPr marL="0" lvl="0" indent="0">
              <a:buNone/>
              <a:defRPr/>
            </a:pPr>
            <a:r>
              <a:rPr lang="en-US" dirty="0">
                <a:solidFill>
                  <a:schemeClr val="bg1"/>
                </a:solidFill>
              </a:rPr>
              <a:t>Next steps towards Production</a:t>
            </a:r>
            <a:endParaRPr lang="en-GB" dirty="0">
              <a:solidFill>
                <a:schemeClr val="bg1"/>
              </a:solidFill>
            </a:endParaRPr>
          </a:p>
          <a:p>
            <a:pPr marL="0" lvl="0" indent="0" defTabSz="9144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</a:pPr>
            <a:endParaRPr lang="en-GB" i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00F12365-48FF-4A5E-BAA8-2EDA89AC87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144" y="1485091"/>
            <a:ext cx="1325563" cy="13255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FC43FE-571A-473A-A96F-A1AF88239C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6898" y="2755873"/>
            <a:ext cx="1058056" cy="105805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74C5AB1-CD9E-4597-9B51-76B198E9165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577" y="4004873"/>
            <a:ext cx="949377" cy="949377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DACCE94-A381-475D-BF64-687592FD26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761" y="5057930"/>
            <a:ext cx="1133007" cy="1133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90570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D9EEF-DA63-407C-ACD2-D18532CD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Automation learning curve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FF39C2-40DF-47A0-8FEC-C854B63F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0602F2F-8663-4752-B711-466E83241EC2}"/>
              </a:ext>
            </a:extLst>
          </p:cNvPr>
          <p:cNvSpPr txBox="1"/>
          <p:nvPr/>
        </p:nvSpPr>
        <p:spPr>
          <a:xfrm>
            <a:off x="8968741" y="1967377"/>
            <a:ext cx="2948939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accent2"/>
                </a:solidFill>
              </a:rPr>
              <a:t>30+ percentage points </a:t>
            </a:r>
          </a:p>
          <a:p>
            <a:r>
              <a:rPr lang="en-US" sz="3200" b="1" dirty="0">
                <a:solidFill>
                  <a:schemeClr val="accent2"/>
                </a:solidFill>
              </a:rPr>
              <a:t>improvement in automation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B79D859-E612-4CFE-B7DF-075C6C4F32BC}"/>
              </a:ext>
            </a:extLst>
          </p:cNvPr>
          <p:cNvSpPr txBox="1"/>
          <p:nvPr/>
        </p:nvSpPr>
        <p:spPr>
          <a:xfrm>
            <a:off x="929640" y="6017473"/>
            <a:ext cx="106375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N.B. Model trained on 249 docs had seen a limited sample of term sheets. Over more term sheets it gets a more representative training.</a:t>
            </a:r>
          </a:p>
        </p:txBody>
      </p:sp>
      <p:graphicFrame>
        <p:nvGraphicFramePr>
          <p:cNvPr id="16" name="Chart 15">
            <a:extLst>
              <a:ext uri="{FF2B5EF4-FFF2-40B4-BE49-F238E27FC236}">
                <a16:creationId xmlns:a16="http://schemas.microsoft.com/office/drawing/2014/main" id="{B7FD3280-48A4-4038-83F8-6536EA1018C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765241"/>
              </p:ext>
            </p:extLst>
          </p:nvPr>
        </p:nvGraphicFramePr>
        <p:xfrm>
          <a:off x="838199" y="1186181"/>
          <a:ext cx="9144001" cy="48830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348586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D9EEF-DA63-407C-ACD2-D18532CD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How does machine learning change over time?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FF39C2-40DF-47A0-8FEC-C854B63F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EFF0551-7B19-4D2B-89AB-02D73476429A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645707" y="1843089"/>
            <a:ext cx="9996487" cy="4360863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Machine learning models generally </a:t>
            </a:r>
            <a:r>
              <a:rPr lang="en-US" sz="1400" b="1" dirty="0">
                <a:solidFill>
                  <a:srgbClr val="FFFFFF"/>
                </a:solidFill>
              </a:rPr>
              <a:t>improve the larger the sample size</a:t>
            </a:r>
            <a:r>
              <a:rPr lang="en-US" sz="1400" dirty="0">
                <a:solidFill>
                  <a:srgbClr val="FFFFFF"/>
                </a:solidFill>
              </a:rPr>
              <a:t> used for training.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The </a:t>
            </a:r>
            <a:r>
              <a:rPr lang="en-US" sz="1400" b="1" dirty="0">
                <a:solidFill>
                  <a:srgbClr val="FFFFFF"/>
                </a:solidFill>
              </a:rPr>
              <a:t>speed of learning can vary greatly </a:t>
            </a:r>
            <a:r>
              <a:rPr lang="en-US" sz="1400" dirty="0">
                <a:solidFill>
                  <a:srgbClr val="FFFFFF"/>
                </a:solidFill>
              </a:rPr>
              <a:t>– the more variable a data set, the longer it will take to learn.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In this case, the </a:t>
            </a:r>
            <a:r>
              <a:rPr lang="en-US" sz="1400" b="1" dirty="0">
                <a:solidFill>
                  <a:srgbClr val="FFFFFF"/>
                </a:solidFill>
              </a:rPr>
              <a:t>model learnt quickly due to lower variability </a:t>
            </a:r>
            <a:r>
              <a:rPr lang="en-US" sz="1400" dirty="0">
                <a:solidFill>
                  <a:srgbClr val="FFFFFF"/>
                </a:solidFill>
              </a:rPr>
              <a:t>in the dataset (in terms of templates / families of template and context surrounding fields to be extracted) and because there were no OCR issues.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As higher results are achieved, the slower additional increase is obtained – this is known as </a:t>
            </a:r>
            <a:r>
              <a:rPr lang="en-US" sz="1400" b="1" dirty="0">
                <a:solidFill>
                  <a:srgbClr val="FFFFFF"/>
                </a:solidFill>
              </a:rPr>
              <a:t>diminishing returns</a:t>
            </a:r>
            <a:r>
              <a:rPr lang="en-US" sz="1400" dirty="0">
                <a:solidFill>
                  <a:srgbClr val="FFFFFF"/>
                </a:solidFill>
              </a:rPr>
              <a:t>. 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At some point, no more learning could result when feeding in new documents with same formats because model has already learnt from representative set of documents</a:t>
            </a:r>
            <a:r>
              <a:rPr lang="en-US" sz="1400" b="1" dirty="0">
                <a:solidFill>
                  <a:srgbClr val="FFFFFF"/>
                </a:solidFill>
              </a:rPr>
              <a:t>.</a:t>
            </a:r>
            <a:r>
              <a:rPr lang="en-GB" sz="1400" b="1" dirty="0">
                <a:solidFill>
                  <a:srgbClr val="FFFFFF"/>
                </a:solidFill>
              </a:rPr>
              <a:t> If no new templates are added, the curve flattens as high </a:t>
            </a:r>
            <a:r>
              <a:rPr lang="en-GB" sz="1400" b="1" dirty="0">
                <a:solidFill>
                  <a:schemeClr val="bg1"/>
                </a:solidFill>
              </a:rPr>
              <a:t>generalisation</a:t>
            </a:r>
            <a:r>
              <a:rPr lang="en-GB" sz="1400" b="1" dirty="0"/>
              <a:t> </a:t>
            </a:r>
            <a:r>
              <a:rPr lang="en-GB" sz="1400" b="1" dirty="0">
                <a:solidFill>
                  <a:srgbClr val="FFFFFF"/>
                </a:solidFill>
              </a:rPr>
              <a:t>has been achieved</a:t>
            </a:r>
            <a:r>
              <a:rPr lang="en-GB" sz="1400" dirty="0">
                <a:solidFill>
                  <a:srgbClr val="FFFFFF"/>
                </a:solidFill>
              </a:rPr>
              <a:t> and adding “similar” documents does not increase the learning significantly</a:t>
            </a:r>
          </a:p>
          <a:p>
            <a:pPr marL="0" indent="0">
              <a:spcAft>
                <a:spcPts val="1200"/>
              </a:spcAft>
              <a:buNone/>
            </a:pPr>
            <a:r>
              <a:rPr lang="en-US" sz="1400" dirty="0">
                <a:solidFill>
                  <a:srgbClr val="FFFFFF"/>
                </a:solidFill>
              </a:rPr>
              <a:t>However, the </a:t>
            </a:r>
            <a:r>
              <a:rPr lang="en-US" sz="1400" b="1" dirty="0">
                <a:solidFill>
                  <a:srgbClr val="FFFFFF"/>
                </a:solidFill>
              </a:rPr>
              <a:t>machine can still learn</a:t>
            </a:r>
            <a:r>
              <a:rPr lang="en-US" sz="1400" dirty="0">
                <a:solidFill>
                  <a:srgbClr val="FFFFFF"/>
                </a:solidFill>
              </a:rPr>
              <a:t>. For example, if formats change or new formats are introduced, then there would be an opportunity for additional learning - i.e. learning </a:t>
            </a:r>
            <a:r>
              <a:rPr lang="en-US" sz="1400" b="1" dirty="0">
                <a:solidFill>
                  <a:srgbClr val="FFFFFF"/>
                </a:solidFill>
              </a:rPr>
              <a:t>new things</a:t>
            </a:r>
            <a:endParaRPr lang="en-GB" sz="1400" b="1" dirty="0">
              <a:solidFill>
                <a:srgbClr val="FFFFFF"/>
              </a:solidFill>
            </a:endParaRPr>
          </a:p>
          <a:p>
            <a:pPr marL="0" indent="0">
              <a:spcAft>
                <a:spcPts val="1200"/>
              </a:spcAft>
              <a:buNone/>
            </a:pPr>
            <a:r>
              <a:rPr lang="en-GB" sz="1400" b="1" dirty="0">
                <a:solidFill>
                  <a:srgbClr val="FFFFFF"/>
                </a:solidFill>
              </a:rPr>
              <a:t>Fluctuations between models and tests are not always positive </a:t>
            </a:r>
            <a:r>
              <a:rPr lang="en-GB" sz="1400" dirty="0">
                <a:solidFill>
                  <a:srgbClr val="FFFFFF"/>
                </a:solidFill>
              </a:rPr>
              <a:t>if dataset quality is not stable and sample size is small – if some mistakes are brought in, model quality overall falls as the model is only as good as the dataset it learns from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7B6B7F-7277-4848-98FA-75B4C658CA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1320" y="1848030"/>
            <a:ext cx="344307" cy="3443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961F604-C97E-4AC8-AF17-92F855D18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12282" y="2251604"/>
            <a:ext cx="442382" cy="4423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21BCBCF-89B2-411B-A601-C77C6826E4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793" y="4702614"/>
            <a:ext cx="617360" cy="61736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CC8D81D-BCB0-4CC8-814F-CAC933A351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587" y="3321928"/>
            <a:ext cx="491772" cy="49177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A08985-FA72-45E2-8C0B-2C401265558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61" y="2656507"/>
            <a:ext cx="733425" cy="733425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63C5AE1-217F-4B8B-9400-54D1BC09C2B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48" y="5477315"/>
            <a:ext cx="428451" cy="42845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C33B6A96-8E64-44A7-849C-62FB462D1A0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773" y="3952073"/>
            <a:ext cx="533400" cy="53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570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722EA-E7B8-4011-92EF-0B185483E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58% Reduction </a:t>
            </a:r>
            <a:r>
              <a:rPr lang="en-GB" dirty="0"/>
              <a:t>in manual effort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74BFD1-C344-4D9F-8499-9F9F92051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C6BE66-5192-4073-B63A-C86F46641956}"/>
              </a:ext>
            </a:extLst>
          </p:cNvPr>
          <p:cNvSpPr txBox="1"/>
          <p:nvPr/>
        </p:nvSpPr>
        <p:spPr>
          <a:xfrm>
            <a:off x="746761" y="1922785"/>
            <a:ext cx="2590800" cy="25545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solidFill>
                  <a:schemeClr val="accent2"/>
                </a:solidFill>
              </a:rPr>
              <a:t>58% Reduction in manual effort per transaction</a:t>
            </a:r>
          </a:p>
        </p:txBody>
      </p:sp>
      <p:sp>
        <p:nvSpPr>
          <p:cNvPr id="16" name="Right Brace 15">
            <a:extLst>
              <a:ext uri="{FF2B5EF4-FFF2-40B4-BE49-F238E27FC236}">
                <a16:creationId xmlns:a16="http://schemas.microsoft.com/office/drawing/2014/main" id="{164F693C-B30A-4EC4-AE43-915B4A99663C}"/>
              </a:ext>
            </a:extLst>
          </p:cNvPr>
          <p:cNvSpPr/>
          <p:nvPr/>
        </p:nvSpPr>
        <p:spPr>
          <a:xfrm flipH="1">
            <a:off x="3696691" y="2152309"/>
            <a:ext cx="410487" cy="2095499"/>
          </a:xfrm>
          <a:prstGeom prst="rightBrace">
            <a:avLst>
              <a:gd name="adj1" fmla="val 0"/>
              <a:gd name="adj2" fmla="val 50000"/>
            </a:avLst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3BEDE63B-D094-4841-AA50-4A9088340AD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18872500"/>
              </p:ext>
            </p:extLst>
          </p:nvPr>
        </p:nvGraphicFramePr>
        <p:xfrm>
          <a:off x="4242578" y="1329348"/>
          <a:ext cx="5190982" cy="4533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22" name="Connector: Elbow 21">
            <a:extLst>
              <a:ext uri="{FF2B5EF4-FFF2-40B4-BE49-F238E27FC236}">
                <a16:creationId xmlns:a16="http://schemas.microsoft.com/office/drawing/2014/main" id="{395BCC8E-CC98-4F6C-B01E-52398CC519D2}"/>
              </a:ext>
            </a:extLst>
          </p:cNvPr>
          <p:cNvCxnSpPr>
            <a:cxnSpLocks/>
            <a:stCxn id="23" idx="0"/>
            <a:endCxn id="27" idx="0"/>
          </p:cNvCxnSpPr>
          <p:nvPr/>
        </p:nvCxnSpPr>
        <p:spPr>
          <a:xfrm rot="16200000" flipH="1">
            <a:off x="6157515" y="1938664"/>
            <a:ext cx="1966384" cy="2180313"/>
          </a:xfrm>
          <a:prstGeom prst="bentConnector3">
            <a:avLst>
              <a:gd name="adj1" fmla="val -11625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A38E5CD2-E185-4F64-94C9-7F984DF52F08}"/>
              </a:ext>
            </a:extLst>
          </p:cNvPr>
          <p:cNvSpPr/>
          <p:nvPr/>
        </p:nvSpPr>
        <p:spPr>
          <a:xfrm>
            <a:off x="5898422" y="2045628"/>
            <a:ext cx="304258" cy="106680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C03D50A-824E-44F1-89C5-206B04C562C3}"/>
              </a:ext>
            </a:extLst>
          </p:cNvPr>
          <p:cNvSpPr/>
          <p:nvPr/>
        </p:nvSpPr>
        <p:spPr>
          <a:xfrm>
            <a:off x="8078735" y="4012012"/>
            <a:ext cx="304258" cy="45719"/>
          </a:xfrm>
          <a:prstGeom prst="rect">
            <a:avLst/>
          </a:prstGeom>
          <a:solidFill>
            <a:srgbClr val="222A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A2C0F51-D0C1-492B-BDB5-936058ECF276}"/>
              </a:ext>
            </a:extLst>
          </p:cNvPr>
          <p:cNvSpPr txBox="1"/>
          <p:nvPr/>
        </p:nvSpPr>
        <p:spPr>
          <a:xfrm>
            <a:off x="929640" y="5897313"/>
            <a:ext cx="106375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bg1"/>
                </a:solidFill>
              </a:rPr>
              <a:t>To-be is weighted average of HTML and Excel. HTML = 1 min 45 second (30% reduction), Excel = 16 seconds (89% reduction)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bg1"/>
                </a:solidFill>
              </a:rPr>
              <a:t>Based on operations in </a:t>
            </a:r>
            <a:r>
              <a:rPr lang="en-GB" sz="1100" dirty="0" err="1">
                <a:solidFill>
                  <a:schemeClr val="bg1"/>
                </a:solidFill>
              </a:rPr>
              <a:t>PoC</a:t>
            </a:r>
            <a:r>
              <a:rPr lang="en-GB" sz="1100" dirty="0">
                <a:solidFill>
                  <a:schemeClr val="bg1"/>
                </a:solidFill>
              </a:rPr>
              <a:t> scope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bg1"/>
                </a:solidFill>
              </a:rPr>
              <a:t>Actual reduction in effort should be greater, e.g. as operators learn new ways of working</a:t>
            </a:r>
          </a:p>
        </p:txBody>
      </p:sp>
    </p:spTree>
    <p:extLst>
      <p:ext uri="{BB962C8B-B14F-4D97-AF65-F5344CB8AC3E}">
        <p14:creationId xmlns:p14="http://schemas.microsoft.com/office/powerpoint/2010/main" val="4135244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77794D-B1DD-48F2-B604-94804E7FE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ym typeface="Arial Black"/>
              </a:rPr>
              <a:t>Maximising</a:t>
            </a:r>
            <a:r>
              <a:rPr lang="en-US" b="1" dirty="0">
                <a:sym typeface="Arial Black"/>
              </a:rPr>
              <a:t> effort reduction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1141DF-AF27-4F55-B385-176E1C03C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098F8-4931-43C7-8955-6D8D753E69C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47852"/>
            <a:ext cx="10515600" cy="4351338"/>
          </a:xfrm>
        </p:spPr>
        <p:txBody>
          <a:bodyPr/>
          <a:lstStyle/>
          <a:p>
            <a:pPr marL="457200" indent="-457200">
              <a:spcAft>
                <a:spcPts val="600"/>
              </a:spcAft>
            </a:pPr>
            <a:r>
              <a:rPr lang="en-GB" sz="2400" dirty="0">
                <a:solidFill>
                  <a:schemeClr val="bg1"/>
                </a:solidFill>
              </a:rPr>
              <a:t>The </a:t>
            </a:r>
            <a:r>
              <a:rPr lang="en-GB" sz="2400" dirty="0" err="1">
                <a:solidFill>
                  <a:schemeClr val="bg1"/>
                </a:solidFill>
              </a:rPr>
              <a:t>PoC</a:t>
            </a:r>
            <a:r>
              <a:rPr lang="en-GB" sz="2400" dirty="0">
                <a:solidFill>
                  <a:schemeClr val="bg1"/>
                </a:solidFill>
              </a:rPr>
              <a:t> demonstrates that </a:t>
            </a:r>
            <a:r>
              <a:rPr lang="en-GB" sz="2400" b="1" dirty="0">
                <a:solidFill>
                  <a:schemeClr val="bg1"/>
                </a:solidFill>
              </a:rPr>
              <a:t>adjusting </a:t>
            </a:r>
            <a:r>
              <a:rPr lang="en-GB" sz="2400" dirty="0">
                <a:solidFill>
                  <a:schemeClr val="bg1"/>
                </a:solidFill>
              </a:rPr>
              <a:t>the team’s </a:t>
            </a:r>
            <a:r>
              <a:rPr lang="en-GB" sz="2400" b="1" dirty="0">
                <a:solidFill>
                  <a:schemeClr val="bg1"/>
                </a:solidFill>
              </a:rPr>
              <a:t>working methods </a:t>
            </a:r>
            <a:r>
              <a:rPr lang="en-GB" sz="2400" dirty="0">
                <a:solidFill>
                  <a:schemeClr val="bg1"/>
                </a:solidFill>
              </a:rPr>
              <a:t>can maximise effort reduction</a:t>
            </a:r>
          </a:p>
          <a:p>
            <a:pPr marL="457200" indent="-457200">
              <a:spcAft>
                <a:spcPts val="600"/>
              </a:spcAft>
            </a:pPr>
            <a:r>
              <a:rPr lang="en-GB" sz="2400" dirty="0">
                <a:solidFill>
                  <a:schemeClr val="bg1"/>
                </a:solidFill>
              </a:rPr>
              <a:t>The automated </a:t>
            </a:r>
            <a:r>
              <a:rPr lang="en-GB" sz="2400" b="1" dirty="0">
                <a:solidFill>
                  <a:schemeClr val="bg1"/>
                </a:solidFill>
              </a:rPr>
              <a:t>process</a:t>
            </a:r>
            <a:r>
              <a:rPr lang="en-GB" sz="2400" dirty="0">
                <a:solidFill>
                  <a:schemeClr val="bg1"/>
                </a:solidFill>
              </a:rPr>
              <a:t> can be </a:t>
            </a:r>
            <a:r>
              <a:rPr lang="en-GB" sz="2400" b="1" dirty="0">
                <a:solidFill>
                  <a:schemeClr val="bg1"/>
                </a:solidFill>
              </a:rPr>
              <a:t>industrialised</a:t>
            </a:r>
            <a:r>
              <a:rPr lang="en-GB" sz="2400" dirty="0">
                <a:solidFill>
                  <a:schemeClr val="bg1"/>
                </a:solidFill>
              </a:rPr>
              <a:t> to boost the benefits of robotic intervention</a:t>
            </a:r>
          </a:p>
          <a:p>
            <a:pPr marL="457200" indent="-457200">
              <a:spcAft>
                <a:spcPts val="600"/>
              </a:spcAft>
            </a:pPr>
            <a:r>
              <a:rPr lang="en-GB" sz="2400" dirty="0">
                <a:solidFill>
                  <a:schemeClr val="bg1"/>
                </a:solidFill>
              </a:rPr>
              <a:t>This allows for the </a:t>
            </a:r>
            <a:r>
              <a:rPr lang="en-GB" sz="2400" b="1" dirty="0">
                <a:solidFill>
                  <a:schemeClr val="bg1"/>
                </a:solidFill>
              </a:rPr>
              <a:t>parallelisation</a:t>
            </a:r>
            <a:r>
              <a:rPr lang="en-GB" sz="2400" dirty="0">
                <a:solidFill>
                  <a:schemeClr val="bg1"/>
                </a:solidFill>
              </a:rPr>
              <a:t> of tasks between the </a:t>
            </a:r>
            <a:r>
              <a:rPr lang="en-GB" sz="2400" b="1" dirty="0">
                <a:solidFill>
                  <a:schemeClr val="bg1"/>
                </a:solidFill>
              </a:rPr>
              <a:t>user</a:t>
            </a:r>
            <a:r>
              <a:rPr lang="en-GB" sz="2400" dirty="0">
                <a:solidFill>
                  <a:schemeClr val="bg1"/>
                </a:solidFill>
              </a:rPr>
              <a:t> and the </a:t>
            </a:r>
            <a:r>
              <a:rPr lang="en-GB" sz="2400" b="1" dirty="0">
                <a:solidFill>
                  <a:schemeClr val="bg1"/>
                </a:solidFill>
              </a:rPr>
              <a:t>robot – i.e. completing multiple operations at the same time</a:t>
            </a:r>
          </a:p>
          <a:p>
            <a:pPr marL="457200" indent="-457200">
              <a:spcAft>
                <a:spcPts val="600"/>
              </a:spcAft>
            </a:pPr>
            <a:r>
              <a:rPr lang="en-GB" sz="2400" dirty="0">
                <a:solidFill>
                  <a:schemeClr val="bg1"/>
                </a:solidFill>
              </a:rPr>
              <a:t>The tests were run with limited time to adapt to new ways of working, so improved manual performance can be achieved </a:t>
            </a:r>
          </a:p>
          <a:p>
            <a:pPr marL="457200" indent="-457200">
              <a:spcAft>
                <a:spcPts val="600"/>
              </a:spcAft>
            </a:pPr>
            <a:r>
              <a:rPr lang="en-GB" sz="2400" dirty="0">
                <a:solidFill>
                  <a:schemeClr val="bg1"/>
                </a:solidFill>
              </a:rPr>
              <a:t>Improved bot performance can be achieved with a production grade environment and multiple bots (nodes)</a:t>
            </a:r>
          </a:p>
          <a:p>
            <a:pPr marL="457200" indent="-457200">
              <a:spcAft>
                <a:spcPts val="600"/>
              </a:spcAft>
            </a:pPr>
            <a:endParaRPr lang="en-GB" sz="2400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66728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99CD84-D624-4499-9CF1-8DFCE74F8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User feedback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531257-9A99-462D-9B0B-CF74C71A1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E7E791-B2E6-4876-A49D-6451946ECC28}"/>
              </a:ext>
            </a:extLst>
          </p:cNvPr>
          <p:cNvSpPr/>
          <p:nvPr/>
        </p:nvSpPr>
        <p:spPr>
          <a:xfrm>
            <a:off x="838200" y="1526099"/>
            <a:ext cx="5052290" cy="50193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Positive feedback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4EF46C3-191A-4F6D-A0AB-9B91AA6B90A1}"/>
              </a:ext>
            </a:extLst>
          </p:cNvPr>
          <p:cNvSpPr/>
          <p:nvPr/>
        </p:nvSpPr>
        <p:spPr>
          <a:xfrm>
            <a:off x="6354620" y="1526099"/>
            <a:ext cx="5052290" cy="50193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b="1" dirty="0"/>
              <a:t>Development area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529FA65-82F1-48C3-8F3B-0B292DDD7FD4}"/>
              </a:ext>
            </a:extLst>
          </p:cNvPr>
          <p:cNvSpPr/>
          <p:nvPr/>
        </p:nvSpPr>
        <p:spPr>
          <a:xfrm>
            <a:off x="838200" y="2028037"/>
            <a:ext cx="5052290" cy="24780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Reduction of time is considerable. In HTML significant reduction, in Excel, almost no work required.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Detection of mistakes DB/Mail and Mail/DB is very reliable.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Time to do other tasks while the robot is checking operations.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C1A92E8-32C7-4A8D-93DC-6704A3D3C294}"/>
              </a:ext>
            </a:extLst>
          </p:cNvPr>
          <p:cNvSpPr/>
          <p:nvPr/>
        </p:nvSpPr>
        <p:spPr>
          <a:xfrm>
            <a:off x="6354620" y="2028037"/>
            <a:ext cx="5052290" cy="247807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Not full manual time reduction – </a:t>
            </a:r>
            <a:r>
              <a:rPr lang="en-US" sz="1600" i="1" dirty="0">
                <a:solidFill>
                  <a:schemeClr val="tx1"/>
                </a:solidFill>
              </a:rPr>
              <a:t>production and ways of working refinement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Doesn’t take in all FX Ops - </a:t>
            </a:r>
            <a:r>
              <a:rPr lang="es-ES_tradnl" sz="1600" i="1" dirty="0" err="1">
                <a:solidFill>
                  <a:schemeClr val="tx1"/>
                </a:solidFill>
              </a:rPr>
              <a:t>Study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functional</a:t>
            </a:r>
            <a:r>
              <a:rPr lang="es-ES_tradnl" sz="1600" i="1" dirty="0">
                <a:solidFill>
                  <a:schemeClr val="tx1"/>
                </a:solidFill>
              </a:rPr>
              <a:t> case </a:t>
            </a:r>
            <a:r>
              <a:rPr lang="es-ES_tradnl" sz="1600" i="1" dirty="0" err="1">
                <a:solidFill>
                  <a:schemeClr val="tx1"/>
                </a:solidFill>
              </a:rPr>
              <a:t>of</a:t>
            </a:r>
            <a:r>
              <a:rPr lang="es-ES_tradnl" sz="1600" i="1" dirty="0">
                <a:solidFill>
                  <a:schemeClr val="tx1"/>
                </a:solidFill>
              </a:rPr>
              <a:t> FLEX </a:t>
            </a:r>
            <a:r>
              <a:rPr lang="es-ES_tradnl" sz="1600" i="1" dirty="0" err="1">
                <a:solidFill>
                  <a:schemeClr val="tx1"/>
                </a:solidFill>
              </a:rPr>
              <a:t>options</a:t>
            </a:r>
            <a:endParaRPr lang="es-ES_tradnl" sz="1600" i="1" dirty="0">
              <a:solidFill>
                <a:schemeClr val="tx1"/>
              </a:solidFill>
            </a:endParaRPr>
          </a:p>
          <a:p>
            <a:endParaRPr lang="en-US" sz="1600" dirty="0">
              <a:solidFill>
                <a:schemeClr val="tx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Classification of emails takes time -</a:t>
            </a:r>
            <a:r>
              <a:rPr lang="es-ES_tradnl" sz="1600" i="1" dirty="0">
                <a:solidFill>
                  <a:schemeClr val="tx1"/>
                </a:solidFill>
              </a:rPr>
              <a:t> emails are </a:t>
            </a:r>
            <a:r>
              <a:rPr lang="es-ES_tradnl" sz="1600" i="1" dirty="0" err="1">
                <a:solidFill>
                  <a:schemeClr val="tx1"/>
                </a:solidFill>
              </a:rPr>
              <a:t>also</a:t>
            </a:r>
            <a:r>
              <a:rPr lang="es-ES_tradnl" sz="1600" i="1" dirty="0">
                <a:solidFill>
                  <a:schemeClr val="tx1"/>
                </a:solidFill>
              </a:rPr>
              <a:t> a </a:t>
            </a:r>
            <a:r>
              <a:rPr lang="es-ES_tradnl" sz="1600" i="1" dirty="0" err="1">
                <a:solidFill>
                  <a:schemeClr val="tx1"/>
                </a:solidFill>
              </a:rPr>
              <a:t>part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of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the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old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process</a:t>
            </a:r>
            <a:r>
              <a:rPr lang="es-ES_tradnl" sz="1600" i="1" dirty="0">
                <a:solidFill>
                  <a:schemeClr val="tx1"/>
                </a:solidFill>
              </a:rPr>
              <a:t>, explore </a:t>
            </a:r>
            <a:r>
              <a:rPr lang="es-ES_tradnl" sz="1600" i="1" dirty="0" err="1">
                <a:solidFill>
                  <a:schemeClr val="tx1"/>
                </a:solidFill>
              </a:rPr>
              <a:t>additional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options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to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improve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process</a:t>
            </a:r>
            <a:endParaRPr lang="es-ES_tradnl" sz="1600" i="1" dirty="0">
              <a:solidFill>
                <a:schemeClr val="tx1"/>
              </a:solidFill>
            </a:endParaRPr>
          </a:p>
          <a:p>
            <a:endParaRPr lang="en-US" sz="1600" dirty="0">
              <a:solidFill>
                <a:schemeClr val="tx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011104D-0314-469E-8358-3E8602F4B095}"/>
              </a:ext>
            </a:extLst>
          </p:cNvPr>
          <p:cNvSpPr/>
          <p:nvPr/>
        </p:nvSpPr>
        <p:spPr>
          <a:xfrm rot="16200000">
            <a:off x="426788" y="5281074"/>
            <a:ext cx="1324764" cy="501939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GB" sz="1400" b="1" dirty="0"/>
              <a:t>Outside </a:t>
            </a:r>
            <a:r>
              <a:rPr lang="en-GB" sz="1400" b="1" dirty="0" err="1"/>
              <a:t>PoC</a:t>
            </a:r>
            <a:endParaRPr lang="en-GB" sz="1400" b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1644B97-8976-4178-9A98-C4E5F4100AA4}"/>
              </a:ext>
            </a:extLst>
          </p:cNvPr>
          <p:cNvSpPr/>
          <p:nvPr/>
        </p:nvSpPr>
        <p:spPr>
          <a:xfrm>
            <a:off x="1340140" y="4869662"/>
            <a:ext cx="10066770" cy="132476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dirty="0">
                <a:solidFill>
                  <a:schemeClr val="tx1"/>
                </a:solidFill>
              </a:rPr>
              <a:t>Points outside of POC that are important to the whole process: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Upload to App2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List of operations checked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1"/>
                </a:solidFill>
              </a:rPr>
              <a:t>Strategy of the counterparty</a:t>
            </a:r>
          </a:p>
          <a:p>
            <a:r>
              <a:rPr lang="es-ES_tradnl" sz="1600" i="1" dirty="0" err="1">
                <a:solidFill>
                  <a:schemeClr val="tx1"/>
                </a:solidFill>
              </a:rPr>
              <a:t>Study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the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requirements</a:t>
            </a:r>
            <a:r>
              <a:rPr lang="es-ES_tradnl" sz="1600" i="1" dirty="0">
                <a:solidFill>
                  <a:schemeClr val="tx1"/>
                </a:solidFill>
              </a:rPr>
              <a:t> and </a:t>
            </a:r>
            <a:r>
              <a:rPr lang="es-ES_tradnl" sz="1600" i="1" dirty="0" err="1">
                <a:solidFill>
                  <a:schemeClr val="tx1"/>
                </a:solidFill>
              </a:rPr>
              <a:t>effort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required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to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include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these</a:t>
            </a:r>
            <a:r>
              <a:rPr lang="es-ES_tradnl" sz="1600" i="1" dirty="0">
                <a:solidFill>
                  <a:schemeClr val="tx1"/>
                </a:solidFill>
              </a:rPr>
              <a:t> </a:t>
            </a:r>
            <a:r>
              <a:rPr lang="es-ES_tradnl" sz="1600" i="1" dirty="0" err="1">
                <a:solidFill>
                  <a:schemeClr val="tx1"/>
                </a:solidFill>
              </a:rPr>
              <a:t>elements</a:t>
            </a:r>
            <a:endParaRPr lang="en-US" sz="16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640152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F19D-71CB-4FD9-BB1B-D379F024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2000" cy="1325563"/>
          </a:xfrm>
          <a:solidFill>
            <a:schemeClr val="accent1"/>
          </a:solidFill>
          <a:ln>
            <a:noFill/>
          </a:ln>
        </p:spPr>
        <p:txBody>
          <a:bodyPr/>
          <a:lstStyle/>
          <a:p>
            <a:pPr algn="ctr"/>
            <a:r>
              <a:rPr lang="en-GB" dirty="0"/>
              <a:t>Next steps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26B0-AD50-4763-AD1D-7050D781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11188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08E90-BC68-44CE-B87B-8EFBF5EFA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Further automation opportunities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57F484-BCD8-481B-ACFB-932AE79741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9E3CE-0A1F-4B74-B619-80C8D818512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14400" y="1824042"/>
            <a:ext cx="10515600" cy="435133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GB" sz="2000" b="1" dirty="0">
                <a:solidFill>
                  <a:schemeClr val="accent2"/>
                </a:solidFill>
              </a:rPr>
              <a:t>Automate additional processes within:</a:t>
            </a:r>
          </a:p>
          <a:p>
            <a:r>
              <a:rPr lang="en-GB" sz="2000" dirty="0">
                <a:solidFill>
                  <a:schemeClr val="bg1"/>
                </a:solidFill>
              </a:rPr>
              <a:t>Static Data Management</a:t>
            </a:r>
          </a:p>
          <a:p>
            <a:r>
              <a:rPr lang="en-GB" sz="2000" dirty="0">
                <a:solidFill>
                  <a:schemeClr val="bg1"/>
                </a:solidFill>
              </a:rPr>
              <a:t>Derivative, FX, Fixed Income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chemeClr val="bg1"/>
                </a:solidFill>
              </a:rPr>
              <a:t>Validation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chemeClr val="bg1"/>
                </a:solidFill>
              </a:rPr>
              <a:t>Confirmation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chemeClr val="bg1"/>
                </a:solidFill>
              </a:rPr>
              <a:t>Portfolio management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GB" sz="2000" dirty="0">
                <a:solidFill>
                  <a:schemeClr val="bg1"/>
                </a:solidFill>
              </a:rPr>
              <a:t>Settlement</a:t>
            </a:r>
          </a:p>
          <a:p>
            <a:r>
              <a:rPr lang="en-GB" sz="2000" dirty="0">
                <a:solidFill>
                  <a:schemeClr val="bg1"/>
                </a:solidFill>
              </a:rPr>
              <a:t>Guarantee Management</a:t>
            </a:r>
          </a:p>
          <a:p>
            <a:pPr marL="0" indent="0">
              <a:buNone/>
            </a:pPr>
            <a:r>
              <a:rPr lang="en-GB" sz="2000" b="1" dirty="0">
                <a:solidFill>
                  <a:schemeClr val="accent2"/>
                </a:solidFill>
              </a:rPr>
              <a:t>Automate additional processes we do for banks now:</a:t>
            </a:r>
          </a:p>
          <a:p>
            <a:r>
              <a:rPr lang="en-GB" sz="2000" dirty="0">
                <a:solidFill>
                  <a:schemeClr val="bg1"/>
                </a:solidFill>
              </a:rPr>
              <a:t>Trade Finance</a:t>
            </a:r>
          </a:p>
          <a:p>
            <a:r>
              <a:rPr lang="en-GB" sz="2000" dirty="0">
                <a:solidFill>
                  <a:schemeClr val="bg1"/>
                </a:solidFill>
              </a:rPr>
              <a:t>Credit chain (e.g. corporate loan notices)</a:t>
            </a:r>
          </a:p>
          <a:p>
            <a:r>
              <a:rPr lang="en-GB" sz="2000" dirty="0">
                <a:solidFill>
                  <a:schemeClr val="bg1"/>
                </a:solidFill>
              </a:rPr>
              <a:t>AML, KYC, Sanctions screening, etc.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9451402C-5843-47B1-8981-BF25FF38D107}"/>
              </a:ext>
            </a:extLst>
          </p:cNvPr>
          <p:cNvSpPr/>
          <p:nvPr/>
        </p:nvSpPr>
        <p:spPr>
          <a:xfrm>
            <a:off x="7726680" y="2482476"/>
            <a:ext cx="3221603" cy="129868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>
                <a:solidFill>
                  <a:schemeClr val="accent2"/>
                </a:solidFill>
              </a:rPr>
              <a:t>Potential to automate 20+ processes in production over  next 12 months</a:t>
            </a:r>
          </a:p>
        </p:txBody>
      </p:sp>
    </p:spTree>
    <p:extLst>
      <p:ext uri="{BB962C8B-B14F-4D97-AF65-F5344CB8AC3E}">
        <p14:creationId xmlns:p14="http://schemas.microsoft.com/office/powerpoint/2010/main" val="100328621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E55B-D214-471B-9477-A18EAD9D7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recommendations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7E617-D0CE-4E65-9D60-1E9800EE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B894140-6C06-4F0E-8B80-0BF72A09C35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073275"/>
            <a:ext cx="11180762" cy="3713163"/>
          </a:xfrm>
        </p:spPr>
        <p:txBody>
          <a:bodyPr/>
          <a:lstStyle/>
          <a:p>
            <a:pPr marL="449263" indent="-449263"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rgbClr val="FFFFFF"/>
                </a:solidFill>
              </a:rPr>
              <a:t>Quickly build first book of work (20 “no brainers”)</a:t>
            </a:r>
          </a:p>
          <a:p>
            <a:pPr marL="906452" lvl="1" indent="-449263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FFFFFF"/>
                </a:solidFill>
              </a:rPr>
              <a:t>First success stories to make license profitable fast and create momentum for scaling</a:t>
            </a:r>
            <a:endParaRPr lang="en-GB" sz="2000" dirty="0">
              <a:solidFill>
                <a:srgbClr val="FFFFFF"/>
              </a:solidFill>
            </a:endParaRPr>
          </a:p>
          <a:p>
            <a:pPr marL="449263" indent="-449263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FFFFFF"/>
                </a:solidFill>
              </a:rPr>
              <a:t>Start enabling teams on delivery responsibility, build “Automation office”</a:t>
            </a:r>
          </a:p>
          <a:p>
            <a:pPr marL="906452" lvl="1" indent="-449263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FFFFFF"/>
                </a:solidFill>
              </a:rPr>
              <a:t>Train key delivery roles (MLE, DA, RPA dev primarily) on Automation Academy</a:t>
            </a:r>
          </a:p>
          <a:p>
            <a:pPr marL="906452" lvl="1" indent="-449263">
              <a:buFont typeface="Wingdings" panose="05000000000000000000" pitchFamily="2" charset="2"/>
              <a:buChar char="q"/>
            </a:pPr>
            <a:r>
              <a:rPr lang="en-US" sz="2000" dirty="0">
                <a:solidFill>
                  <a:srgbClr val="FFFFFF"/>
                </a:solidFill>
              </a:rPr>
              <a:t>In operations team train business analysts and project managers</a:t>
            </a:r>
          </a:p>
          <a:p>
            <a:pPr marL="449263" indent="-449263">
              <a:buFont typeface="Wingdings" panose="05000000000000000000" pitchFamily="2" charset="2"/>
              <a:buChar char="q"/>
            </a:pPr>
            <a:r>
              <a:rPr lang="en-US" sz="2400" dirty="0">
                <a:solidFill>
                  <a:srgbClr val="FFFFFF"/>
                </a:solidFill>
              </a:rPr>
              <a:t>Ask Partner to support early steps of trajectory (quick book of work building + first deliveries)</a:t>
            </a:r>
          </a:p>
        </p:txBody>
      </p:sp>
    </p:spTree>
    <p:extLst>
      <p:ext uri="{BB962C8B-B14F-4D97-AF65-F5344CB8AC3E}">
        <p14:creationId xmlns:p14="http://schemas.microsoft.com/office/powerpoint/2010/main" val="34726844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722EA-E7B8-4011-92EF-0B185483E8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Improving cognitive further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D74BFD1-C344-4D9F-8499-9F9F92051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19ABC451-8236-42A4-BF25-3B48D323083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035175"/>
            <a:ext cx="10515600" cy="3713163"/>
          </a:xfrm>
        </p:spPr>
        <p:txBody>
          <a:bodyPr/>
          <a:lstStyle/>
          <a:p>
            <a:pPr marL="449263" indent="-449263"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rgbClr val="FFFFFF"/>
                </a:solidFill>
              </a:rPr>
              <a:t>Work on improving the consistency of the dataset (with Data Analyst)</a:t>
            </a:r>
          </a:p>
          <a:p>
            <a:pPr marL="449263" indent="-449263"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rgbClr val="FFFFFF"/>
                </a:solidFill>
              </a:rPr>
              <a:t>Add new families/templates of term sheets (if there are any) to increase model coverage and thus reliability across all documents</a:t>
            </a:r>
          </a:p>
          <a:p>
            <a:pPr marL="449263" indent="-449263"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rgbClr val="FFFFFF"/>
                </a:solidFill>
              </a:rPr>
              <a:t>Increase training of fields that were present less than 25% of the time so that they have also have a training set of ~1,000 examples</a:t>
            </a:r>
          </a:p>
          <a:p>
            <a:pPr marL="449263" indent="-449263"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rgbClr val="FFFFFF"/>
                </a:solidFill>
              </a:rPr>
              <a:t>Optional further fine tuning of the model, up to custom-built model (e.g. real data scientist)</a:t>
            </a:r>
          </a:p>
        </p:txBody>
      </p:sp>
    </p:spTree>
    <p:extLst>
      <p:ext uri="{BB962C8B-B14F-4D97-AF65-F5344CB8AC3E}">
        <p14:creationId xmlns:p14="http://schemas.microsoft.com/office/powerpoint/2010/main" val="37215851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21D4C-80E8-495D-AA0F-C22CE16D5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FX Trades POC transition to production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A179D10-EECE-4938-9A0C-4BDFF8CA9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29</a:t>
            </a:fld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439622-690D-4222-88E0-C6F4D22D4A78}"/>
              </a:ext>
            </a:extLst>
          </p:cNvPr>
          <p:cNvSpPr txBox="1"/>
          <p:nvPr/>
        </p:nvSpPr>
        <p:spPr>
          <a:xfrm>
            <a:off x="900889" y="5987020"/>
            <a:ext cx="101536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* Not including time needed to provision hardware</a:t>
            </a:r>
            <a:endParaRPr lang="ru-RU" sz="1400" dirty="0">
              <a:solidFill>
                <a:schemeClr val="bg1"/>
              </a:solidFill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26EF929A-5BD3-436A-AE7C-25AAEB2748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68559150"/>
              </p:ext>
            </p:extLst>
          </p:nvPr>
        </p:nvGraphicFramePr>
        <p:xfrm>
          <a:off x="367489" y="1515586"/>
          <a:ext cx="10986311" cy="4430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7369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F19D-71CB-4FD9-BB1B-D379F024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2000" cy="1325563"/>
          </a:xfrm>
          <a:solidFill>
            <a:schemeClr val="accent1"/>
          </a:solidFill>
          <a:ln>
            <a:noFill/>
          </a:ln>
        </p:spPr>
        <p:txBody>
          <a:bodyPr/>
          <a:lstStyle/>
          <a:p>
            <a:pPr algn="ctr"/>
            <a:r>
              <a:rPr lang="en-GB" dirty="0"/>
              <a:t>Project summary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26B0-AD50-4763-AD1D-7050D781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8776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E34C6-B94B-4517-8ECC-1C08FB3983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 case extension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E6A2DD9-A0AD-4937-AA83-7146FB559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30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19354EE0-0956-4AE6-BB4E-3F0CE537A1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567920"/>
              </p:ext>
            </p:extLst>
          </p:nvPr>
        </p:nvGraphicFramePr>
        <p:xfrm>
          <a:off x="716462" y="1512020"/>
          <a:ext cx="10759076" cy="4844332"/>
        </p:xfrm>
        <a:graphic>
          <a:graphicData uri="http://schemas.openxmlformats.org/drawingml/2006/table">
            <a:tbl>
              <a:tblPr/>
              <a:tblGrid>
                <a:gridCol w="22222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457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82245">
                  <a:extLst>
                    <a:ext uri="{9D8B030D-6E8A-4147-A177-3AD203B41FA5}">
                      <a16:colId xmlns:a16="http://schemas.microsoft.com/office/drawing/2014/main" val="3883818666"/>
                    </a:ext>
                  </a:extLst>
                </a:gridCol>
                <a:gridCol w="873701">
                  <a:extLst>
                    <a:ext uri="{9D8B030D-6E8A-4147-A177-3AD203B41FA5}">
                      <a16:colId xmlns:a16="http://schemas.microsoft.com/office/drawing/2014/main" val="3090738525"/>
                    </a:ext>
                  </a:extLst>
                </a:gridCol>
                <a:gridCol w="809749">
                  <a:extLst>
                    <a:ext uri="{9D8B030D-6E8A-4147-A177-3AD203B41FA5}">
                      <a16:colId xmlns:a16="http://schemas.microsoft.com/office/drawing/2014/main" val="615375257"/>
                    </a:ext>
                  </a:extLst>
                </a:gridCol>
                <a:gridCol w="790004">
                  <a:extLst>
                    <a:ext uri="{9D8B030D-6E8A-4147-A177-3AD203B41FA5}">
                      <a16:colId xmlns:a16="http://schemas.microsoft.com/office/drawing/2014/main" val="3118932941"/>
                    </a:ext>
                  </a:extLst>
                </a:gridCol>
                <a:gridCol w="844405">
                  <a:extLst>
                    <a:ext uri="{9D8B030D-6E8A-4147-A177-3AD203B41FA5}">
                      <a16:colId xmlns:a16="http://schemas.microsoft.com/office/drawing/2014/main" val="3037339169"/>
                    </a:ext>
                  </a:extLst>
                </a:gridCol>
                <a:gridCol w="991035">
                  <a:extLst>
                    <a:ext uri="{9D8B030D-6E8A-4147-A177-3AD203B41FA5}">
                      <a16:colId xmlns:a16="http://schemas.microsoft.com/office/drawing/2014/main" val="3620697370"/>
                    </a:ext>
                  </a:extLst>
                </a:gridCol>
              </a:tblGrid>
              <a:tr h="29075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Scenario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Activities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Scope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Segoe UI" charset="0"/>
                        </a:rPr>
                        <a:t>Effort (days) per one resource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chemeClr val="bg1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Duration</a:t>
                      </a:r>
                    </a:p>
                  </a:txBody>
                  <a:tcPr marL="6350" marR="6350" marT="635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0854">
                <a:tc vMerge="1"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RPA Developer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ML Engineer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F3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Data Analyst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58F38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SME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6E6E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 fontAlgn="ctr"/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Segoe UI" charset="0"/>
                      </a:endParaRP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EAAAA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2273"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>
                          <a:solidFill>
                            <a:srgbClr val="F2F2F2"/>
                          </a:solidFill>
                        </a:rPr>
                        <a:t>Adding</a:t>
                      </a:r>
                      <a:r>
                        <a:rPr lang="ru-RU" sz="1200" b="1" dirty="0">
                          <a:solidFill>
                            <a:srgbClr val="F2F2F2"/>
                          </a:solidFill>
                        </a:rPr>
                        <a:t> documents</a:t>
                      </a:r>
                      <a:r>
                        <a:rPr lang="en-US" sz="1200" b="1" dirty="0">
                          <a:solidFill>
                            <a:srgbClr val="F2F2F2"/>
                          </a:solidFill>
                        </a:rPr>
                        <a:t> with</a:t>
                      </a:r>
                      <a:r>
                        <a:rPr lang="en-US" sz="1200" b="1" baseline="0" dirty="0">
                          <a:solidFill>
                            <a:srgbClr val="F2F2F2"/>
                          </a:solidFill>
                        </a:rPr>
                        <a:t> </a:t>
                      </a:r>
                      <a:r>
                        <a:rPr lang="ru-RU" sz="1200" b="1" dirty="0">
                          <a:solidFill>
                            <a:srgbClr val="F2F2F2"/>
                          </a:solidFill>
                        </a:rPr>
                        <a:t>the same fields</a:t>
                      </a:r>
                      <a:r>
                        <a:rPr lang="es-ES" sz="1200" b="1" dirty="0">
                          <a:solidFill>
                            <a:srgbClr val="F2F2F2"/>
                          </a:solidFill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F2F2F2"/>
                          </a:solidFill>
                        </a:rPr>
                        <a:t>but</a:t>
                      </a:r>
                      <a:r>
                        <a:rPr lang="es-ES" sz="1200" b="1" dirty="0">
                          <a:solidFill>
                            <a:srgbClr val="F2F2F2"/>
                          </a:solidFill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F2F2F2"/>
                          </a:solidFill>
                        </a:rPr>
                        <a:t>different</a:t>
                      </a:r>
                      <a:r>
                        <a:rPr lang="es-ES" sz="1200" b="1" dirty="0">
                          <a:solidFill>
                            <a:srgbClr val="F2F2F2"/>
                          </a:solidFill>
                        </a:rPr>
                        <a:t> </a:t>
                      </a:r>
                      <a:r>
                        <a:rPr lang="es-ES" sz="1200" b="1" dirty="0" err="1">
                          <a:solidFill>
                            <a:srgbClr val="F2F2F2"/>
                          </a:solidFill>
                        </a:rPr>
                        <a:t>layout</a:t>
                      </a:r>
                      <a:endParaRPr lang="en-US" sz="1200" b="1" dirty="0">
                        <a:solidFill>
                          <a:srgbClr val="F2F2F2"/>
                        </a:solidFill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Tagging docs with the new layout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Model training to learn new layouts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Tx/>
                        <a:buNone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100 docs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3d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89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500 docs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10d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0938006"/>
                  </a:ext>
                </a:extLst>
              </a:tr>
              <a:tr h="401038">
                <a:tc rowSpan="3"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Extracting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additional field</a:t>
                      </a: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b="1" kern="1200" dirty="0" err="1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from</a:t>
                      </a:r>
                      <a:r>
                        <a:rPr lang="es-ES" sz="1200" b="1" kern="1200" baseline="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existing use case</a:t>
                      </a: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(same documents)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Tagging additional fields in existing document dataset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Model training to grasp new fields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Post-processing of new field(s)</a:t>
                      </a: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RPA steps for new field(s)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fontAlgn="ctr">
                        <a:buFontTx/>
                        <a:buNone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500 docs</a:t>
                      </a:r>
                    </a:p>
                    <a:p>
                      <a:pPr marL="0" indent="0" algn="ctr" fontAlgn="ctr">
                        <a:buFontTx/>
                        <a:buNone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 fields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8d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4d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982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500 docs</a:t>
                      </a:r>
                    </a:p>
                    <a:p>
                      <a:pPr algn="ctr"/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1 field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4d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6020373"/>
                  </a:ext>
                </a:extLst>
              </a:tr>
              <a:tr h="3678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1000 docs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 fields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8d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4d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8d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16d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9323536"/>
                  </a:ext>
                </a:extLst>
              </a:tr>
              <a:tr h="369732">
                <a:tc rowSpan="2"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Adding 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documents</a:t>
                      </a: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b="1" kern="1200" dirty="0" err="1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where</a:t>
                      </a: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</a:p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80% similar</a:t>
                      </a:r>
                      <a:r>
                        <a:rPr lang="es-ES" sz="1200" b="1" kern="1200" baseline="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b="1" kern="1200" dirty="0" err="1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FX </a:t>
                      </a:r>
                      <a:r>
                        <a:rPr lang="es-ES" sz="1200" b="1" kern="1200" dirty="0" err="1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but</a:t>
                      </a: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200" b="1" kern="1200" dirty="0" err="1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with</a:t>
                      </a:r>
                      <a:endParaRPr lang="es-ES" sz="1200" b="1" kern="1200" baseline="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200" b="1" kern="1200" baseline="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s-E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dditional fields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Tagging new</a:t>
                      </a:r>
                      <a:r>
                        <a:rPr lang="en-US" sz="1200" b="1" kern="1200" baseline="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 documents</a:t>
                      </a:r>
                      <a:endParaRPr lang="en-US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Model training &amp; postprocessing</a:t>
                      </a:r>
                    </a:p>
                    <a:p>
                      <a:pPr marL="171450" marR="0" lvl="0" indent="-17145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RPA adjustment for new fields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100 docs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20% </a:t>
                      </a: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fields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7d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1123879"/>
                  </a:ext>
                </a:extLst>
              </a:tr>
              <a:tr h="36973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500 docs</a:t>
                      </a:r>
                    </a:p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20% fields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10d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15d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1478114"/>
                  </a:ext>
                </a:extLst>
              </a:tr>
              <a:tr h="656468"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Adding different file types with the same fields and layout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Applying conversion logic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 fontAlgn="ctr">
                        <a:buFontTx/>
                        <a:buChar char="-"/>
                      </a:pPr>
                      <a:endParaRPr lang="en-US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2d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3118892"/>
                  </a:ext>
                </a:extLst>
              </a:tr>
              <a:tr h="739464">
                <a:tc>
                  <a:txBody>
                    <a:bodyPr/>
                    <a:lstStyle/>
                    <a:p>
                      <a:pPr marL="0" marR="0" lvl="0" indent="0" algn="ctr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Different target system (pure RPA change)</a:t>
                      </a:r>
                      <a:endParaRPr lang="ru-RU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l" fontAlgn="ctr">
                        <a:buFont typeface="Arial" panose="020B0604020202020204" pitchFamily="34" charset="0"/>
                        <a:buChar char="•"/>
                      </a:pPr>
                      <a:r>
                        <a:rPr lang="en-US" sz="1200" b="1" kern="1200" dirty="0">
                          <a:solidFill>
                            <a:srgbClr val="F2F2F2"/>
                          </a:solidFill>
                          <a:latin typeface="+mn-lt"/>
                          <a:ea typeface="+mn-ea"/>
                          <a:cs typeface="+mn-cs"/>
                        </a:rPr>
                        <a:t>Development of target systems integration (1 system)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marL="171450" indent="-171450" algn="ctr" fontAlgn="ctr">
                        <a:buFontTx/>
                        <a:buChar char="-"/>
                      </a:pPr>
                      <a:endParaRPr lang="en-US" sz="1200" b="1" kern="1200" dirty="0">
                        <a:solidFill>
                          <a:srgbClr val="F2F2F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F2F2F2"/>
                          </a:solidFill>
                          <a:effectLst/>
                          <a:latin typeface="+mn-lt"/>
                        </a:rPr>
                        <a:t>5d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E6E6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2A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99522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3500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E55B-D214-471B-9477-A18EAD9D7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Reminder of key roles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7E617-D0CE-4E65-9D60-1E9800EE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31</a:t>
            </a:fld>
            <a:endParaRPr lang="en-US" dirty="0"/>
          </a:p>
        </p:txBody>
      </p:sp>
      <p:graphicFrame>
        <p:nvGraphicFramePr>
          <p:cNvPr id="23" name="Table 4">
            <a:extLst>
              <a:ext uri="{FF2B5EF4-FFF2-40B4-BE49-F238E27FC236}">
                <a16:creationId xmlns:a16="http://schemas.microsoft.com/office/drawing/2014/main" id="{6A2BAAB8-4057-4DD7-A3B5-9A14134B8C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4219407"/>
              </p:ext>
            </p:extLst>
          </p:nvPr>
        </p:nvGraphicFramePr>
        <p:xfrm>
          <a:off x="288000" y="1486650"/>
          <a:ext cx="11585345" cy="4717168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2446199">
                  <a:extLst>
                    <a:ext uri="{9D8B030D-6E8A-4147-A177-3AD203B41FA5}">
                      <a16:colId xmlns:a16="http://schemas.microsoft.com/office/drawing/2014/main" val="1458089117"/>
                    </a:ext>
                  </a:extLst>
                </a:gridCol>
                <a:gridCol w="7002787">
                  <a:extLst>
                    <a:ext uri="{9D8B030D-6E8A-4147-A177-3AD203B41FA5}">
                      <a16:colId xmlns:a16="http://schemas.microsoft.com/office/drawing/2014/main" val="1256438391"/>
                    </a:ext>
                  </a:extLst>
                </a:gridCol>
                <a:gridCol w="2136359">
                  <a:extLst>
                    <a:ext uri="{9D8B030D-6E8A-4147-A177-3AD203B41FA5}">
                      <a16:colId xmlns:a16="http://schemas.microsoft.com/office/drawing/2014/main" val="3280189029"/>
                    </a:ext>
                  </a:extLst>
                </a:gridCol>
              </a:tblGrid>
              <a:tr h="415637">
                <a:tc>
                  <a:txBody>
                    <a:bodyPr/>
                    <a:lstStyle/>
                    <a:p>
                      <a:pPr lvl="0" algn="l" fontAlgn="b">
                        <a:lnSpc>
                          <a:spcPct val="100000"/>
                        </a:lnSpc>
                      </a:pPr>
                      <a:r>
                        <a:rPr lang="en-US" sz="1600" b="1" u="none" strike="noStrike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Role Name   </a:t>
                      </a:r>
                      <a:endParaRPr lang="en-US" sz="1600" b="1" i="0" u="none" strike="noStrike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08000" marB="10800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1" u="none" strike="noStrike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 Description</a:t>
                      </a:r>
                      <a:endParaRPr lang="en-US" sz="1600" b="1" i="0" u="none" strike="noStrike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08000" marB="10800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>
                        <a:lnSpc>
                          <a:spcPct val="100000"/>
                        </a:lnSpc>
                      </a:pPr>
                      <a:r>
                        <a:rPr lang="en-US" sz="1600" b="1" u="none" strike="noStrike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Learning path</a:t>
                      </a:r>
                      <a:endParaRPr lang="en-US" sz="1600" b="1" i="0" u="none" strike="noStrike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08000" marB="108000" anchor="ctr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7934637"/>
                  </a:ext>
                </a:extLst>
              </a:tr>
              <a:tr h="415636">
                <a:tc>
                  <a:txBody>
                    <a:bodyPr/>
                    <a:lstStyle/>
                    <a:p>
                      <a:pPr marL="0" indent="57150" algn="l" fontAlgn="ctr">
                        <a:lnSpc>
                          <a:spcPct val="100000"/>
                        </a:lnSpc>
                      </a:pPr>
                      <a:r>
                        <a:rPr lang="en-US" sz="15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Project Manager (PM)</a:t>
                      </a:r>
                      <a:endParaRPr lang="en-US" sz="15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Standard role with Workfusion tools understanding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Power User</a:t>
                      </a:r>
                      <a:r>
                        <a:rPr lang="ru-RU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924402"/>
                  </a:ext>
                </a:extLst>
              </a:tr>
              <a:tr h="278380">
                <a:tc>
                  <a:txBody>
                    <a:bodyPr/>
                    <a:lstStyle/>
                    <a:p>
                      <a:pPr marL="0" indent="57150" algn="l" fontAlgn="ctr">
                        <a:lnSpc>
                          <a:spcPct val="100000"/>
                        </a:lnSpc>
                      </a:pPr>
                      <a:r>
                        <a:rPr lang="en-US" sz="1500" u="none" strike="noStrike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RPA Developer (Dev)</a:t>
                      </a:r>
                      <a:endParaRPr lang="en-US" sz="1500" b="0" i="0" u="none" strike="noStrike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Key player in project implementation who knows how to automate and troubleshoot any RPA use case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RPA Specialist</a:t>
                      </a:r>
                    </a:p>
                    <a:p>
                      <a:pPr marL="0" marR="0" lvl="0" indent="57150" algn="l" defTabSz="914377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RPA Developer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6832082"/>
                  </a:ext>
                </a:extLst>
              </a:tr>
              <a:tr h="623455"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Data analyst (DA)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Analyst assisting with cleaning training data, data tagging and reviewing Machine Learning results/statistics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Data Analyst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77142001"/>
                  </a:ext>
                </a:extLst>
              </a:tr>
              <a:tr h="651163"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ML engineer (MLE)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Developer responsible for running Virtual Data Scientist, integrating ML models in Business Process, troubleshooting Cognitive functionality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MLE Training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86484983"/>
                  </a:ext>
                </a:extLst>
              </a:tr>
              <a:tr h="819328"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IA Architect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Standard role with extensive development experience and practical technical knowledge of WorkFusion architecture, functionality and best practices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>
                        <a:lnSpc>
                          <a:spcPct val="100000"/>
                        </a:lnSpc>
                      </a:pPr>
                      <a:r>
                        <a:rPr lang="en-US" sz="1500" u="none" strike="noStrike" kern="12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</a:rPr>
                        <a:t>IA Architect</a:t>
                      </a:r>
                      <a:endParaRPr lang="en-US" sz="1500" u="none" strike="noStrike" kern="12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129" marR="72000" marT="108000" marB="108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76720918"/>
                  </a:ext>
                </a:extLst>
              </a:tr>
              <a:tr h="819328">
                <a:tc>
                  <a:txBody>
                    <a:bodyPr/>
                    <a:lstStyle/>
                    <a:p>
                      <a:pPr marL="57150" indent="0" algn="l" fontAlgn="ctr"/>
                      <a:r>
                        <a:rPr lang="en-US" sz="1500" u="none" strike="noStrike" dirty="0">
                          <a:solidFill>
                            <a:schemeClr val="bg1"/>
                          </a:solidFill>
                          <a:effectLst/>
                        </a:rPr>
                        <a:t>Business Intelligence analyst (BA)</a:t>
                      </a:r>
                      <a:endParaRPr lang="en-US" sz="15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129" marR="72000" marT="144000" marB="144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12713" indent="0" algn="l" defTabSz="914377" rtl="0" eaLnBrk="1" fontAlgn="ctr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Standard role with good business knowledge of </a:t>
                      </a:r>
                      <a:r>
                        <a:rPr lang="en-US" sz="1500" u="none" strike="noStrike" kern="1200" dirty="0" err="1">
                          <a:solidFill>
                            <a:schemeClr val="bg1"/>
                          </a:solidFill>
                          <a:effectLst/>
                        </a:rPr>
                        <a:t>WorkFusion</a:t>
                      </a:r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 functionality and use cases (creating Business Intelligence visualizations using </a:t>
                      </a:r>
                      <a:r>
                        <a:rPr lang="en-US" sz="1500" u="none" strike="noStrike" kern="1200" dirty="0" err="1">
                          <a:solidFill>
                            <a:schemeClr val="bg1"/>
                          </a:solidFill>
                          <a:effectLst/>
                        </a:rPr>
                        <a:t>WorkFusion</a:t>
                      </a:r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 components, the Tableau Server and Tableau Desktop)</a:t>
                      </a:r>
                    </a:p>
                  </a:txBody>
                  <a:tcPr marL="7129" marR="72000" marT="144000" marB="144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57150" algn="l" defTabSz="914377" rtl="0" eaLnBrk="1" fontAlgn="ctr" latinLnBrk="0" hangingPunct="1"/>
                      <a:r>
                        <a:rPr lang="en-US" sz="1500" u="none" strike="noStrike" kern="1200" dirty="0">
                          <a:solidFill>
                            <a:schemeClr val="bg1"/>
                          </a:solidFill>
                          <a:effectLst/>
                        </a:rPr>
                        <a:t>BI Analyst</a:t>
                      </a:r>
                    </a:p>
                  </a:txBody>
                  <a:tcPr marL="7129" marR="72000" marT="144000" marB="144000">
                    <a:lnL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4592448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84280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0C3C2-51B6-4D5D-8C1D-FB6868792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Intelligent Automation continuum 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A54E64-C3E4-4880-BA0F-2D83AE578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32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348BD93-B557-468C-AF51-855AC5AE06A6}"/>
              </a:ext>
            </a:extLst>
          </p:cNvPr>
          <p:cNvSpPr/>
          <p:nvPr/>
        </p:nvSpPr>
        <p:spPr>
          <a:xfrm>
            <a:off x="6737086" y="1837401"/>
            <a:ext cx="4915221" cy="2378704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b="1" i="1" dirty="0">
                <a:solidFill>
                  <a:schemeClr val="accent5">
                    <a:lumMod val="60000"/>
                    <a:lumOff val="40000"/>
                  </a:schemeClr>
                </a:solidFill>
              </a:rPr>
              <a:t>Development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DD5EC81-1FFD-461C-AB6B-2A938EE97981}"/>
              </a:ext>
            </a:extLst>
          </p:cNvPr>
          <p:cNvSpPr/>
          <p:nvPr/>
        </p:nvSpPr>
        <p:spPr>
          <a:xfrm>
            <a:off x="3821477" y="1837401"/>
            <a:ext cx="2915610" cy="2378704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r"/>
            <a:r>
              <a:rPr lang="en-US" b="1" i="1" dirty="0">
                <a:solidFill>
                  <a:schemeClr val="accent5">
                    <a:lumMod val="20000"/>
                    <a:lumOff val="80000"/>
                  </a:schemeClr>
                </a:solidFill>
              </a:rPr>
              <a:t>Self Service</a:t>
            </a:r>
          </a:p>
        </p:txBody>
      </p:sp>
      <p:sp>
        <p:nvSpPr>
          <p:cNvPr id="7" name="Line 13">
            <a:extLst>
              <a:ext uri="{FF2B5EF4-FFF2-40B4-BE49-F238E27FC236}">
                <a16:creationId xmlns:a16="http://schemas.microsoft.com/office/drawing/2014/main" id="{1A8A1BFB-65EB-4622-AF29-1E95C2714BB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7751" y="1689176"/>
            <a:ext cx="0" cy="4195759"/>
          </a:xfrm>
          <a:prstGeom prst="line">
            <a:avLst/>
          </a:prstGeom>
          <a:noFill/>
          <a:ln w="9525">
            <a:solidFill>
              <a:srgbClr val="FFC000"/>
            </a:solidFill>
            <a:prstDash val="solid"/>
            <a:round/>
            <a:headEnd type="none" w="med" len="med"/>
            <a:tailEnd type="oval" w="lg" len="lg"/>
          </a:ln>
        </p:spPr>
        <p:txBody>
          <a:bodyPr wrap="none" lIns="91409" tIns="45705" rIns="91409" bIns="45705" anchor="ctr"/>
          <a:lstStyle/>
          <a:p>
            <a:pPr algn="ctr" defTabSz="1088386">
              <a:buClr>
                <a:srgbClr val="F0AB00"/>
              </a:buClr>
              <a:buSzPct val="80000"/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8" name="Line 13">
            <a:extLst>
              <a:ext uri="{FF2B5EF4-FFF2-40B4-BE49-F238E27FC236}">
                <a16:creationId xmlns:a16="http://schemas.microsoft.com/office/drawing/2014/main" id="{DA7C6BF1-7C92-44DB-8222-C7980FAB1D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047752" y="5884935"/>
            <a:ext cx="10306048" cy="0"/>
          </a:xfrm>
          <a:prstGeom prst="line">
            <a:avLst/>
          </a:prstGeom>
          <a:noFill/>
          <a:ln w="9525">
            <a:solidFill>
              <a:srgbClr val="FFC000"/>
            </a:solidFill>
            <a:prstDash val="solid"/>
            <a:round/>
            <a:headEnd type="none" w="med" len="med"/>
            <a:tailEnd type="oval" w="lg" len="lg"/>
          </a:ln>
        </p:spPr>
        <p:txBody>
          <a:bodyPr wrap="none" lIns="91409" tIns="45705" rIns="91409" bIns="45705" anchor="ctr"/>
          <a:lstStyle/>
          <a:p>
            <a:pPr algn="ctr" defTabSz="1088386">
              <a:buClr>
                <a:srgbClr val="F0AB00"/>
              </a:buClr>
              <a:buSzPct val="80000"/>
            </a:pPr>
            <a:endParaRPr lang="en-US" sz="1600" dirty="0">
              <a:solidFill>
                <a:srgbClr val="00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DA8BF1B-61B1-4FA4-90D5-AEFD070B3608}"/>
              </a:ext>
            </a:extLst>
          </p:cNvPr>
          <p:cNvSpPr txBox="1"/>
          <p:nvPr/>
        </p:nvSpPr>
        <p:spPr>
          <a:xfrm>
            <a:off x="5336885" y="5902484"/>
            <a:ext cx="2339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Technical Proficiency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7E82B14-F60A-4A0E-B885-CF4193C34554}"/>
              </a:ext>
            </a:extLst>
          </p:cNvPr>
          <p:cNvSpPr txBox="1"/>
          <p:nvPr/>
        </p:nvSpPr>
        <p:spPr>
          <a:xfrm rot="16200000">
            <a:off x="-763300" y="3332666"/>
            <a:ext cx="3134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Process and Data Familiarity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98F10CD-A984-4230-B239-0ABD7C339D6B}"/>
              </a:ext>
            </a:extLst>
          </p:cNvPr>
          <p:cNvSpPr txBox="1"/>
          <p:nvPr/>
        </p:nvSpPr>
        <p:spPr>
          <a:xfrm>
            <a:off x="1133473" y="4971131"/>
            <a:ext cx="2695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Consumer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Analytics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WorkSpace tasks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DDC4DB2-755E-4377-92F2-3001D3FB0D10}"/>
              </a:ext>
            </a:extLst>
          </p:cNvPr>
          <p:cNvSpPr txBox="1"/>
          <p:nvPr/>
        </p:nvSpPr>
        <p:spPr>
          <a:xfrm>
            <a:off x="2377971" y="4118010"/>
            <a:ext cx="2695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Ops User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Control Tower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WorkSpace work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F20A46-2A24-4C1B-810D-62DC922284E1}"/>
              </a:ext>
            </a:extLst>
          </p:cNvPr>
          <p:cNvSpPr txBox="1"/>
          <p:nvPr/>
        </p:nvSpPr>
        <p:spPr>
          <a:xfrm>
            <a:off x="3989097" y="2937215"/>
            <a:ext cx="2695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Power User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Control Tower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Recorder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Studio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RPA Express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A2C281-A008-4D43-BDE7-11B72596B0C0}"/>
              </a:ext>
            </a:extLst>
          </p:cNvPr>
          <p:cNvSpPr txBox="1"/>
          <p:nvPr/>
        </p:nvSpPr>
        <p:spPr>
          <a:xfrm>
            <a:off x="6904707" y="2998111"/>
            <a:ext cx="2695575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RPA Developer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Control Tower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Studio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Recorder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E2570C-A03E-40B1-BECB-D53C382F6C05}"/>
              </a:ext>
            </a:extLst>
          </p:cNvPr>
          <p:cNvSpPr txBox="1"/>
          <p:nvPr/>
        </p:nvSpPr>
        <p:spPr>
          <a:xfrm>
            <a:off x="5073546" y="1918735"/>
            <a:ext cx="26955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Machine Learning Analyst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Control Tower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Studio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84C3BB1-0131-4BB0-B676-257F5A409B4B}"/>
              </a:ext>
            </a:extLst>
          </p:cNvPr>
          <p:cNvSpPr txBox="1"/>
          <p:nvPr/>
        </p:nvSpPr>
        <p:spPr>
          <a:xfrm>
            <a:off x="8784876" y="2321003"/>
            <a:ext cx="2695575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schemeClr val="accent2"/>
                </a:solidFill>
              </a:rPr>
              <a:t>Intelligent Automation Architect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Control Tower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Studio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Recorder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Workbench</a:t>
            </a:r>
          </a:p>
          <a:p>
            <a:r>
              <a:rPr lang="en-US" sz="1400" dirty="0">
                <a:solidFill>
                  <a:schemeClr val="bg1">
                    <a:lumMod val="85000"/>
                  </a:schemeClr>
                </a:solidFill>
              </a:rPr>
              <a:t>SPA Monitor</a:t>
            </a:r>
          </a:p>
        </p:txBody>
      </p:sp>
    </p:spTree>
    <p:extLst>
      <p:ext uri="{BB962C8B-B14F-4D97-AF65-F5344CB8AC3E}">
        <p14:creationId xmlns:p14="http://schemas.microsoft.com/office/powerpoint/2010/main" val="40537893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4DF5C1-3F13-4C21-BD09-9D9F5608C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5467350" cy="1325563"/>
          </a:xfrm>
        </p:spPr>
        <p:txBody>
          <a:bodyPr/>
          <a:lstStyle/>
          <a:p>
            <a:r>
              <a:rPr lang="en-GB" dirty="0"/>
              <a:t>Automation Academy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C49D7D-2FBC-4C1F-854A-21B6AFB30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ED8D29-B99D-4CB5-B602-E918E87EDE5C}"/>
              </a:ext>
            </a:extLst>
          </p:cNvPr>
          <p:cNvSpPr txBox="1"/>
          <p:nvPr/>
        </p:nvSpPr>
        <p:spPr>
          <a:xfrm>
            <a:off x="838200" y="1678148"/>
            <a:ext cx="479470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Multiple Learning Paths</a:t>
            </a:r>
          </a:p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Power User, RPA Automation, Machine Learning Automation</a:t>
            </a:r>
          </a:p>
          <a:p>
            <a:endParaRPr lang="en-US" b="1" dirty="0">
              <a:solidFill>
                <a:srgbClr val="FF7C00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Targeted roles</a:t>
            </a:r>
          </a:p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RPA Developer, Solution Consultant, Data Analyst, </a:t>
            </a:r>
            <a:br>
              <a:rPr lang="en-US" sz="1600" dirty="0">
                <a:solidFill>
                  <a:schemeClr val="bg1">
                    <a:lumMod val="85000"/>
                  </a:schemeClr>
                </a:solidFill>
              </a:rPr>
            </a:br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Machine Learning Engineer</a:t>
            </a:r>
          </a:p>
          <a:p>
            <a:endParaRPr lang="en-US" b="1" dirty="0">
              <a:solidFill>
                <a:srgbClr val="FF7C00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Progressive</a:t>
            </a:r>
          </a:p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Basic, Advanced, Expert</a:t>
            </a:r>
          </a:p>
          <a:p>
            <a:endParaRPr lang="en-US" sz="15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Interactive</a:t>
            </a:r>
          </a:p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Video lessons, Quizzes, Assignments</a:t>
            </a:r>
          </a:p>
          <a:p>
            <a:endParaRPr lang="en-US" sz="2000" b="1" dirty="0">
              <a:solidFill>
                <a:schemeClr val="bg1"/>
              </a:solidFill>
            </a:endParaRPr>
          </a:p>
          <a:p>
            <a:r>
              <a:rPr lang="en-US" sz="2000" b="1" dirty="0">
                <a:solidFill>
                  <a:schemeClr val="bg1"/>
                </a:solidFill>
              </a:rPr>
              <a:t>Certified</a:t>
            </a:r>
          </a:p>
          <a:p>
            <a:r>
              <a:rPr lang="en-US" sz="1600" dirty="0">
                <a:solidFill>
                  <a:schemeClr val="bg1">
                    <a:lumMod val="85000"/>
                  </a:schemeClr>
                </a:solidFill>
              </a:rPr>
              <a:t>based on results of quizzes and assignments</a:t>
            </a:r>
          </a:p>
          <a:p>
            <a:endParaRPr lang="en-US" sz="15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C66F2D-DDEF-47D5-A60C-1531DC6B4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8509" y="575941"/>
            <a:ext cx="4810002" cy="379175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AEAF731-34CB-4F1C-A62A-6EB218E1D0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15" t="2625" r="1652" b="244"/>
          <a:stretch/>
        </p:blipFill>
        <p:spPr>
          <a:xfrm>
            <a:off x="10112343" y="4827398"/>
            <a:ext cx="1719439" cy="113326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7265DD-9585-473D-BE3C-18415B5067D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45" b="685"/>
          <a:stretch/>
        </p:blipFill>
        <p:spPr>
          <a:xfrm>
            <a:off x="7958699" y="4827398"/>
            <a:ext cx="1719440" cy="113326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8BA2682-8389-4D95-A45C-ECBB6BC8BCD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169" r="-46" b="1023"/>
          <a:stretch/>
        </p:blipFill>
        <p:spPr>
          <a:xfrm>
            <a:off x="5805055" y="4827398"/>
            <a:ext cx="1719440" cy="1133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649823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3FBF50-9D3F-4756-B53F-4C627C238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Automation Academy Programs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DF9DF5-51B1-4F7D-B256-E6ABD753E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5" name="Прямоугольник 127">
            <a:extLst>
              <a:ext uri="{FF2B5EF4-FFF2-40B4-BE49-F238E27FC236}">
                <a16:creationId xmlns:a16="http://schemas.microsoft.com/office/drawing/2014/main" id="{E610F595-B1EE-4DA4-BEDF-947B59A757EF}"/>
              </a:ext>
            </a:extLst>
          </p:cNvPr>
          <p:cNvSpPr/>
          <p:nvPr/>
        </p:nvSpPr>
        <p:spPr>
          <a:xfrm>
            <a:off x="2198170" y="1448123"/>
            <a:ext cx="2160000" cy="4428000"/>
          </a:xfrm>
          <a:prstGeom prst="rect">
            <a:avLst/>
          </a:prstGeom>
          <a:solidFill>
            <a:srgbClr val="FF7C0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Прямоугольник 125">
            <a:extLst>
              <a:ext uri="{FF2B5EF4-FFF2-40B4-BE49-F238E27FC236}">
                <a16:creationId xmlns:a16="http://schemas.microsoft.com/office/drawing/2014/main" id="{A958F63F-46C1-44D4-A497-34440DDFFFFF}"/>
              </a:ext>
            </a:extLst>
          </p:cNvPr>
          <p:cNvSpPr/>
          <p:nvPr/>
        </p:nvSpPr>
        <p:spPr>
          <a:xfrm>
            <a:off x="4651618" y="1448122"/>
            <a:ext cx="2160000" cy="4428000"/>
          </a:xfrm>
          <a:prstGeom prst="rect">
            <a:avLst/>
          </a:prstGeom>
          <a:solidFill>
            <a:srgbClr val="669929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Прямоугольник 129">
            <a:extLst>
              <a:ext uri="{FF2B5EF4-FFF2-40B4-BE49-F238E27FC236}">
                <a16:creationId xmlns:a16="http://schemas.microsoft.com/office/drawing/2014/main" id="{77955C0F-7404-4314-872C-A264E426700F}"/>
              </a:ext>
            </a:extLst>
          </p:cNvPr>
          <p:cNvSpPr/>
          <p:nvPr/>
        </p:nvSpPr>
        <p:spPr>
          <a:xfrm>
            <a:off x="9493825" y="1447748"/>
            <a:ext cx="2160000" cy="4428000"/>
          </a:xfrm>
          <a:prstGeom prst="rect">
            <a:avLst/>
          </a:prstGeom>
          <a:solidFill>
            <a:srgbClr val="FF6859">
              <a:alpha val="10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Прямоугольник 123">
            <a:extLst>
              <a:ext uri="{FF2B5EF4-FFF2-40B4-BE49-F238E27FC236}">
                <a16:creationId xmlns:a16="http://schemas.microsoft.com/office/drawing/2014/main" id="{51E2DCF4-673D-428D-9D3F-D4387BA3BB27}"/>
              </a:ext>
            </a:extLst>
          </p:cNvPr>
          <p:cNvSpPr/>
          <p:nvPr/>
        </p:nvSpPr>
        <p:spPr>
          <a:xfrm>
            <a:off x="7072015" y="1447748"/>
            <a:ext cx="2160000" cy="4428000"/>
          </a:xfrm>
          <a:prstGeom prst="rect">
            <a:avLst/>
          </a:prstGeom>
          <a:solidFill>
            <a:srgbClr val="3593D6">
              <a:alpha val="10000"/>
            </a:srgbClr>
          </a:solidFill>
          <a:ln>
            <a:noFill/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Пятиугольник 77">
            <a:extLst>
              <a:ext uri="{FF2B5EF4-FFF2-40B4-BE49-F238E27FC236}">
                <a16:creationId xmlns:a16="http://schemas.microsoft.com/office/drawing/2014/main" id="{900AA875-1A9D-4605-B10D-F1FDDE1B2BD8}"/>
              </a:ext>
            </a:extLst>
          </p:cNvPr>
          <p:cNvSpPr/>
          <p:nvPr/>
        </p:nvSpPr>
        <p:spPr>
          <a:xfrm>
            <a:off x="4936670" y="3607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669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RPA Specialist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Java Test 50%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</a:p>
        </p:txBody>
      </p:sp>
      <p:sp>
        <p:nvSpPr>
          <p:cNvPr id="10" name="Пятиугольник 78">
            <a:extLst>
              <a:ext uri="{FF2B5EF4-FFF2-40B4-BE49-F238E27FC236}">
                <a16:creationId xmlns:a16="http://schemas.microsoft.com/office/drawing/2014/main" id="{4B1DE450-63B9-46A1-B21C-A0F6AC0C1A82}"/>
              </a:ext>
            </a:extLst>
          </p:cNvPr>
          <p:cNvSpPr/>
          <p:nvPr/>
        </p:nvSpPr>
        <p:spPr>
          <a:xfrm>
            <a:off x="4946501" y="4111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669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ML Data Analyst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Пятиугольник 88">
            <a:extLst>
              <a:ext uri="{FF2B5EF4-FFF2-40B4-BE49-F238E27FC236}">
                <a16:creationId xmlns:a16="http://schemas.microsoft.com/office/drawing/2014/main" id="{73A09899-4312-4CEF-A742-B5335FDD6F49}"/>
              </a:ext>
            </a:extLst>
          </p:cNvPr>
          <p:cNvSpPr/>
          <p:nvPr/>
        </p:nvSpPr>
        <p:spPr>
          <a:xfrm>
            <a:off x="4946501" y="4615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669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 Specialist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Пятиугольник 89">
            <a:extLst>
              <a:ext uri="{FF2B5EF4-FFF2-40B4-BE49-F238E27FC236}">
                <a16:creationId xmlns:a16="http://schemas.microsoft.com/office/drawing/2014/main" id="{AE3028BF-DEBC-46D8-AE95-37809ECCF861}"/>
              </a:ext>
            </a:extLst>
          </p:cNvPr>
          <p:cNvSpPr/>
          <p:nvPr/>
        </p:nvSpPr>
        <p:spPr>
          <a:xfrm>
            <a:off x="4946501" y="5119748"/>
            <a:ext cx="1512000" cy="360000"/>
          </a:xfrm>
          <a:prstGeom prst="homePlate">
            <a:avLst>
              <a:gd name="adj" fmla="val 22786"/>
            </a:avLst>
          </a:prstGeom>
          <a:noFill/>
          <a:ln w="12700" cap="rnd">
            <a:solidFill>
              <a:schemeClr val="accent6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66992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 Specialist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66992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3" name="Пятиугольник 93">
            <a:extLst>
              <a:ext uri="{FF2B5EF4-FFF2-40B4-BE49-F238E27FC236}">
                <a16:creationId xmlns:a16="http://schemas.microsoft.com/office/drawing/2014/main" id="{CFDA7050-6089-4CE4-B571-5F57F047D099}"/>
              </a:ext>
            </a:extLst>
          </p:cNvPr>
          <p:cNvSpPr/>
          <p:nvPr/>
        </p:nvSpPr>
        <p:spPr>
          <a:xfrm>
            <a:off x="7366946" y="4111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3593D6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ML Engineer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Java Test 90%+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4" name="Пятиугольник 98">
            <a:extLst>
              <a:ext uri="{FF2B5EF4-FFF2-40B4-BE49-F238E27FC236}">
                <a16:creationId xmlns:a16="http://schemas.microsoft.com/office/drawing/2014/main" id="{EA103504-949B-435A-8AFB-89FD566FF575}"/>
              </a:ext>
            </a:extLst>
          </p:cNvPr>
          <p:cNvSpPr/>
          <p:nvPr/>
        </p:nvSpPr>
        <p:spPr>
          <a:xfrm>
            <a:off x="7366946" y="4619848"/>
            <a:ext cx="1512000" cy="360000"/>
          </a:xfrm>
          <a:prstGeom prst="homePlate">
            <a:avLst>
              <a:gd name="adj" fmla="val 22786"/>
            </a:avLst>
          </a:prstGeom>
          <a:noFill/>
          <a:ln w="12700">
            <a:solidFill>
              <a:srgbClr val="3593D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593D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 Developer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3593D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Пятиугольник 108">
            <a:extLst>
              <a:ext uri="{FF2B5EF4-FFF2-40B4-BE49-F238E27FC236}">
                <a16:creationId xmlns:a16="http://schemas.microsoft.com/office/drawing/2014/main" id="{598C584F-9DB1-498B-A43E-3A8A86116550}"/>
              </a:ext>
            </a:extLst>
          </p:cNvPr>
          <p:cNvSpPr/>
          <p:nvPr/>
        </p:nvSpPr>
        <p:spPr>
          <a:xfrm>
            <a:off x="7366946" y="5119748"/>
            <a:ext cx="1512000" cy="360000"/>
          </a:xfrm>
          <a:prstGeom prst="homePlate">
            <a:avLst>
              <a:gd name="adj" fmla="val 22786"/>
            </a:avLst>
          </a:prstGeom>
          <a:noFill/>
          <a:ln w="12700">
            <a:solidFill>
              <a:srgbClr val="3593D6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3593D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 Ops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3593D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Пятиугольник 92">
            <a:extLst>
              <a:ext uri="{FF2B5EF4-FFF2-40B4-BE49-F238E27FC236}">
                <a16:creationId xmlns:a16="http://schemas.microsoft.com/office/drawing/2014/main" id="{F7DF0218-8819-4A7E-BCF1-992418C3951A}"/>
              </a:ext>
            </a:extLst>
          </p:cNvPr>
          <p:cNvSpPr/>
          <p:nvPr/>
        </p:nvSpPr>
        <p:spPr>
          <a:xfrm>
            <a:off x="7366946" y="3607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3593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RPA Developer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Java Test 70%</a:t>
            </a:r>
            <a:r>
              <a:rPr kumimoji="0" lang="ru-RU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</a:p>
        </p:txBody>
      </p:sp>
      <p:sp>
        <p:nvSpPr>
          <p:cNvPr id="17" name="Пятиугольник 36">
            <a:extLst>
              <a:ext uri="{FF2B5EF4-FFF2-40B4-BE49-F238E27FC236}">
                <a16:creationId xmlns:a16="http://schemas.microsoft.com/office/drawing/2014/main" id="{33813EB7-7FA1-44B9-9C99-65134F2BDF5D}"/>
              </a:ext>
            </a:extLst>
          </p:cNvPr>
          <p:cNvSpPr/>
          <p:nvPr/>
        </p:nvSpPr>
        <p:spPr>
          <a:xfrm>
            <a:off x="2468735" y="2095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FF7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RPA Express Intro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Пятиугольник 37">
            <a:extLst>
              <a:ext uri="{FF2B5EF4-FFF2-40B4-BE49-F238E27FC236}">
                <a16:creationId xmlns:a16="http://schemas.microsoft.com/office/drawing/2014/main" id="{0A525EB7-5D69-4B02-8E3E-0BC2181F3E99}"/>
              </a:ext>
            </a:extLst>
          </p:cNvPr>
          <p:cNvSpPr/>
          <p:nvPr/>
        </p:nvSpPr>
        <p:spPr>
          <a:xfrm>
            <a:off x="2468735" y="2599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FF7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Power User Level 1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Пятиугольник 39">
            <a:extLst>
              <a:ext uri="{FF2B5EF4-FFF2-40B4-BE49-F238E27FC236}">
                <a16:creationId xmlns:a16="http://schemas.microsoft.com/office/drawing/2014/main" id="{1F25C290-08F0-445B-85D1-0AB9BB9F7237}"/>
              </a:ext>
            </a:extLst>
          </p:cNvPr>
          <p:cNvSpPr/>
          <p:nvPr/>
        </p:nvSpPr>
        <p:spPr>
          <a:xfrm>
            <a:off x="4936670" y="26038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669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Power User Level 2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Пятиугольник 40">
            <a:extLst>
              <a:ext uri="{FF2B5EF4-FFF2-40B4-BE49-F238E27FC236}">
                <a16:creationId xmlns:a16="http://schemas.microsoft.com/office/drawing/2014/main" id="{E6F69F40-1248-4687-BF0E-B9237281A52C}"/>
              </a:ext>
            </a:extLst>
          </p:cNvPr>
          <p:cNvSpPr/>
          <p:nvPr/>
        </p:nvSpPr>
        <p:spPr>
          <a:xfrm>
            <a:off x="4936670" y="3103748"/>
            <a:ext cx="1512000" cy="360000"/>
          </a:xfrm>
          <a:prstGeom prst="homePlate">
            <a:avLst>
              <a:gd name="adj" fmla="val 22786"/>
            </a:avLst>
          </a:prstGeom>
          <a:solidFill>
            <a:srgbClr val="669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Solution Consultant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Пятиугольник 49">
            <a:extLst>
              <a:ext uri="{FF2B5EF4-FFF2-40B4-BE49-F238E27FC236}">
                <a16:creationId xmlns:a16="http://schemas.microsoft.com/office/drawing/2014/main" id="{3BB10093-CD4D-4100-8D02-55EC1BBA1C11}"/>
              </a:ext>
            </a:extLst>
          </p:cNvPr>
          <p:cNvSpPr/>
          <p:nvPr/>
        </p:nvSpPr>
        <p:spPr>
          <a:xfrm>
            <a:off x="9793089" y="3859748"/>
            <a:ext cx="1512000" cy="360000"/>
          </a:xfrm>
          <a:prstGeom prst="homePlate">
            <a:avLst>
              <a:gd name="adj" fmla="val 17639"/>
            </a:avLst>
          </a:prstGeom>
          <a:solidFill>
            <a:srgbClr val="FF68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IA Architect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Пятиугольник 50">
            <a:extLst>
              <a:ext uri="{FF2B5EF4-FFF2-40B4-BE49-F238E27FC236}">
                <a16:creationId xmlns:a16="http://schemas.microsoft.com/office/drawing/2014/main" id="{D45BFB4A-9A0D-4F31-A723-D71B93B33D4E}"/>
              </a:ext>
            </a:extLst>
          </p:cNvPr>
          <p:cNvSpPr/>
          <p:nvPr/>
        </p:nvSpPr>
        <p:spPr>
          <a:xfrm>
            <a:off x="9793089" y="5119748"/>
            <a:ext cx="1512000" cy="360000"/>
          </a:xfrm>
          <a:prstGeom prst="homePlate">
            <a:avLst>
              <a:gd name="adj" fmla="val 21167"/>
            </a:avLst>
          </a:prstGeom>
          <a:noFill/>
          <a:ln w="12700" cap="rnd">
            <a:solidFill>
              <a:srgbClr val="FF685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FF685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DevOps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srgbClr val="FF685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23" name="Соединительная линия уступом 18">
            <a:extLst>
              <a:ext uri="{FF2B5EF4-FFF2-40B4-BE49-F238E27FC236}">
                <a16:creationId xmlns:a16="http://schemas.microsoft.com/office/drawing/2014/main" id="{D059CA9A-1A09-441E-9AD3-441043525AE5}"/>
              </a:ext>
            </a:extLst>
          </p:cNvPr>
          <p:cNvCxnSpPr>
            <a:stCxn id="9" idx="3"/>
            <a:endCxn id="13" idx="1"/>
          </p:cNvCxnSpPr>
          <p:nvPr/>
        </p:nvCxnSpPr>
        <p:spPr>
          <a:xfrm>
            <a:off x="6448670" y="3787748"/>
            <a:ext cx="918276" cy="504000"/>
          </a:xfrm>
          <a:prstGeom prst="bentConnector3">
            <a:avLst>
              <a:gd name="adj1" fmla="val 51200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76">
            <a:extLst>
              <a:ext uri="{FF2B5EF4-FFF2-40B4-BE49-F238E27FC236}">
                <a16:creationId xmlns:a16="http://schemas.microsoft.com/office/drawing/2014/main" id="{B9768925-3623-4B46-87E9-28661AFB57CB}"/>
              </a:ext>
            </a:extLst>
          </p:cNvPr>
          <p:cNvCxnSpPr>
            <a:stCxn id="18" idx="3"/>
            <a:endCxn id="19" idx="1"/>
          </p:cNvCxnSpPr>
          <p:nvPr/>
        </p:nvCxnSpPr>
        <p:spPr>
          <a:xfrm>
            <a:off x="3980735" y="2779748"/>
            <a:ext cx="955935" cy="410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Соединительная линия уступом 79">
            <a:extLst>
              <a:ext uri="{FF2B5EF4-FFF2-40B4-BE49-F238E27FC236}">
                <a16:creationId xmlns:a16="http://schemas.microsoft.com/office/drawing/2014/main" id="{DE6C28AF-9E10-471C-803D-AA60F372987C}"/>
              </a:ext>
            </a:extLst>
          </p:cNvPr>
          <p:cNvCxnSpPr>
            <a:stCxn id="18" idx="3"/>
            <a:endCxn id="20" idx="1"/>
          </p:cNvCxnSpPr>
          <p:nvPr/>
        </p:nvCxnSpPr>
        <p:spPr>
          <a:xfrm>
            <a:off x="3980735" y="2779748"/>
            <a:ext cx="955935" cy="504000"/>
          </a:xfrm>
          <a:prstGeom prst="bentConnector3">
            <a:avLst>
              <a:gd name="adj1" fmla="val 5257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оединительная линия уступом 83">
            <a:extLst>
              <a:ext uri="{FF2B5EF4-FFF2-40B4-BE49-F238E27FC236}">
                <a16:creationId xmlns:a16="http://schemas.microsoft.com/office/drawing/2014/main" id="{4AFA6C88-3F0D-4D7E-A0F2-9E6057BF3F8B}"/>
              </a:ext>
            </a:extLst>
          </p:cNvPr>
          <p:cNvCxnSpPr>
            <a:stCxn id="18" idx="3"/>
            <a:endCxn id="9" idx="1"/>
          </p:cNvCxnSpPr>
          <p:nvPr/>
        </p:nvCxnSpPr>
        <p:spPr>
          <a:xfrm>
            <a:off x="3980735" y="2779748"/>
            <a:ext cx="955935" cy="1008000"/>
          </a:xfrm>
          <a:prstGeom prst="bentConnector3">
            <a:avLst>
              <a:gd name="adj1" fmla="val 52574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Соединительная линия уступом 84">
            <a:extLst>
              <a:ext uri="{FF2B5EF4-FFF2-40B4-BE49-F238E27FC236}">
                <a16:creationId xmlns:a16="http://schemas.microsoft.com/office/drawing/2014/main" id="{FAED69A0-0068-4F2E-ACE6-90384FBEDCCE}"/>
              </a:ext>
            </a:extLst>
          </p:cNvPr>
          <p:cNvCxnSpPr>
            <a:stCxn id="18" idx="3"/>
            <a:endCxn id="10" idx="1"/>
          </p:cNvCxnSpPr>
          <p:nvPr/>
        </p:nvCxnSpPr>
        <p:spPr>
          <a:xfrm>
            <a:off x="3980735" y="2779748"/>
            <a:ext cx="965766" cy="1512000"/>
          </a:xfrm>
          <a:prstGeom prst="bentConnector3">
            <a:avLst>
              <a:gd name="adj1" fmla="val 52123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Соединительная линия уступом 85">
            <a:extLst>
              <a:ext uri="{FF2B5EF4-FFF2-40B4-BE49-F238E27FC236}">
                <a16:creationId xmlns:a16="http://schemas.microsoft.com/office/drawing/2014/main" id="{5DA9CBBB-9ECF-452A-8A76-715D5619A188}"/>
              </a:ext>
            </a:extLst>
          </p:cNvPr>
          <p:cNvCxnSpPr>
            <a:stCxn id="18" idx="3"/>
            <a:endCxn id="11" idx="1"/>
          </p:cNvCxnSpPr>
          <p:nvPr/>
        </p:nvCxnSpPr>
        <p:spPr>
          <a:xfrm>
            <a:off x="3980735" y="2779748"/>
            <a:ext cx="965766" cy="2016000"/>
          </a:xfrm>
          <a:prstGeom prst="bentConnector3">
            <a:avLst>
              <a:gd name="adj1" fmla="val 51698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Соединительная линия уступом 86">
            <a:extLst>
              <a:ext uri="{FF2B5EF4-FFF2-40B4-BE49-F238E27FC236}">
                <a16:creationId xmlns:a16="http://schemas.microsoft.com/office/drawing/2014/main" id="{402A6D12-235B-438F-B9E2-586EB95E441B}"/>
              </a:ext>
            </a:extLst>
          </p:cNvPr>
          <p:cNvCxnSpPr>
            <a:stCxn id="18" idx="3"/>
            <a:endCxn id="12" idx="1"/>
          </p:cNvCxnSpPr>
          <p:nvPr/>
        </p:nvCxnSpPr>
        <p:spPr>
          <a:xfrm>
            <a:off x="3980735" y="2779748"/>
            <a:ext cx="965766" cy="2520000"/>
          </a:xfrm>
          <a:prstGeom prst="bentConnector3">
            <a:avLst>
              <a:gd name="adj1" fmla="val 51993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87">
            <a:extLst>
              <a:ext uri="{FF2B5EF4-FFF2-40B4-BE49-F238E27FC236}">
                <a16:creationId xmlns:a16="http://schemas.microsoft.com/office/drawing/2014/main" id="{CACC3BCC-4981-42B1-9673-BB328B38B4EF}"/>
              </a:ext>
            </a:extLst>
          </p:cNvPr>
          <p:cNvCxnSpPr>
            <a:stCxn id="9" idx="3"/>
            <a:endCxn id="16" idx="1"/>
          </p:cNvCxnSpPr>
          <p:nvPr/>
        </p:nvCxnSpPr>
        <p:spPr>
          <a:xfrm>
            <a:off x="6448670" y="3787748"/>
            <a:ext cx="918276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Соединительная линия уступом 90">
            <a:extLst>
              <a:ext uri="{FF2B5EF4-FFF2-40B4-BE49-F238E27FC236}">
                <a16:creationId xmlns:a16="http://schemas.microsoft.com/office/drawing/2014/main" id="{EF9BC64F-6252-4036-B5E7-A200C916B95B}"/>
              </a:ext>
            </a:extLst>
          </p:cNvPr>
          <p:cNvCxnSpPr>
            <a:stCxn id="11" idx="3"/>
            <a:endCxn id="14" idx="1"/>
          </p:cNvCxnSpPr>
          <p:nvPr/>
        </p:nvCxnSpPr>
        <p:spPr>
          <a:xfrm>
            <a:off x="6458501" y="4795748"/>
            <a:ext cx="908445" cy="4100"/>
          </a:xfrm>
          <a:prstGeom prst="bentConnector3">
            <a:avLst>
              <a:gd name="adj1" fmla="val 50000"/>
            </a:avLst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Соединительная линия уступом 101">
            <a:extLst>
              <a:ext uri="{FF2B5EF4-FFF2-40B4-BE49-F238E27FC236}">
                <a16:creationId xmlns:a16="http://schemas.microsoft.com/office/drawing/2014/main" id="{499D4F51-59E7-426C-A31C-5FCDE1480D5D}"/>
              </a:ext>
            </a:extLst>
          </p:cNvPr>
          <p:cNvCxnSpPr>
            <a:stCxn id="13" idx="3"/>
            <a:endCxn id="51" idx="4"/>
          </p:cNvCxnSpPr>
          <p:nvPr/>
        </p:nvCxnSpPr>
        <p:spPr>
          <a:xfrm flipV="1">
            <a:off x="8878946" y="4129748"/>
            <a:ext cx="465247" cy="162000"/>
          </a:xfrm>
          <a:prstGeom prst="bentConnector2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102">
            <a:extLst>
              <a:ext uri="{FF2B5EF4-FFF2-40B4-BE49-F238E27FC236}">
                <a16:creationId xmlns:a16="http://schemas.microsoft.com/office/drawing/2014/main" id="{20DB4F24-1EE5-4796-9ED5-99861B69981C}"/>
              </a:ext>
            </a:extLst>
          </p:cNvPr>
          <p:cNvCxnSpPr>
            <a:stCxn id="15" idx="3"/>
            <a:endCxn id="22" idx="1"/>
          </p:cNvCxnSpPr>
          <p:nvPr/>
        </p:nvCxnSpPr>
        <p:spPr>
          <a:xfrm>
            <a:off x="8878946" y="5299748"/>
            <a:ext cx="914143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103">
            <a:extLst>
              <a:ext uri="{FF2B5EF4-FFF2-40B4-BE49-F238E27FC236}">
                <a16:creationId xmlns:a16="http://schemas.microsoft.com/office/drawing/2014/main" id="{BF0DA77F-880F-4796-88C3-4BD75B9E0EB3}"/>
              </a:ext>
            </a:extLst>
          </p:cNvPr>
          <p:cNvCxnSpPr>
            <a:stCxn id="17" idx="2"/>
            <a:endCxn id="18" idx="0"/>
          </p:cNvCxnSpPr>
          <p:nvPr/>
        </p:nvCxnSpPr>
        <p:spPr>
          <a:xfrm>
            <a:off x="3183720" y="2455748"/>
            <a:ext cx="0" cy="14400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5DCCA7B8-30FF-4548-A5A0-5182D6C25410}"/>
              </a:ext>
            </a:extLst>
          </p:cNvPr>
          <p:cNvSpPr txBox="1"/>
          <p:nvPr/>
        </p:nvSpPr>
        <p:spPr>
          <a:xfrm>
            <a:off x="7275107" y="1519748"/>
            <a:ext cx="137397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Developer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week per course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62F8944B-B723-4C42-A399-75C609B0D836}"/>
              </a:ext>
            </a:extLst>
          </p:cNvPr>
          <p:cNvSpPr txBox="1"/>
          <p:nvPr/>
        </p:nvSpPr>
        <p:spPr>
          <a:xfrm>
            <a:off x="4813936" y="1519748"/>
            <a:ext cx="1253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Specialist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week per course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525BCD25-3210-4588-977C-13DEA091AB4E}"/>
              </a:ext>
            </a:extLst>
          </p:cNvPr>
          <p:cNvSpPr txBox="1"/>
          <p:nvPr/>
        </p:nvSpPr>
        <p:spPr>
          <a:xfrm>
            <a:off x="2374055" y="1519748"/>
            <a:ext cx="125348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User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day per course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D7CEE1F7-2F82-4EF6-B4A6-636779BE4D4C}"/>
              </a:ext>
            </a:extLst>
          </p:cNvPr>
          <p:cNvSpPr txBox="1"/>
          <p:nvPr/>
        </p:nvSpPr>
        <p:spPr>
          <a:xfrm>
            <a:off x="9686228" y="1520123"/>
            <a:ext cx="140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Architect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1 week per course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Пятиугольник 234">
            <a:extLst>
              <a:ext uri="{FF2B5EF4-FFF2-40B4-BE49-F238E27FC236}">
                <a16:creationId xmlns:a16="http://schemas.microsoft.com/office/drawing/2014/main" id="{A28BEDCB-2802-454A-A072-6CE9F6BAB812}"/>
              </a:ext>
            </a:extLst>
          </p:cNvPr>
          <p:cNvSpPr/>
          <p:nvPr/>
        </p:nvSpPr>
        <p:spPr>
          <a:xfrm>
            <a:off x="422814" y="2095748"/>
            <a:ext cx="165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RPA </a:t>
            </a: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Express User 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Пятиугольник 235">
            <a:extLst>
              <a:ext uri="{FF2B5EF4-FFF2-40B4-BE49-F238E27FC236}">
                <a16:creationId xmlns:a16="http://schemas.microsoft.com/office/drawing/2014/main" id="{FDF4108E-EA9C-47FB-B07B-A96C3BDCD8BE}"/>
              </a:ext>
            </a:extLst>
          </p:cNvPr>
          <p:cNvSpPr/>
          <p:nvPr/>
        </p:nvSpPr>
        <p:spPr>
          <a:xfrm>
            <a:off x="422814" y="2599454"/>
            <a:ext cx="165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SPA Business User 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Пятиугольник 236">
            <a:extLst>
              <a:ext uri="{FF2B5EF4-FFF2-40B4-BE49-F238E27FC236}">
                <a16:creationId xmlns:a16="http://schemas.microsoft.com/office/drawing/2014/main" id="{8A495EF5-FAE6-4EC7-8728-1B35EAA2326E}"/>
              </a:ext>
            </a:extLst>
          </p:cNvPr>
          <p:cNvSpPr/>
          <p:nvPr/>
        </p:nvSpPr>
        <p:spPr>
          <a:xfrm>
            <a:off x="647015" y="3103748"/>
            <a:ext cx="1431799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Solution Consultant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Пятиугольник 238">
            <a:extLst>
              <a:ext uri="{FF2B5EF4-FFF2-40B4-BE49-F238E27FC236}">
                <a16:creationId xmlns:a16="http://schemas.microsoft.com/office/drawing/2014/main" id="{9A14FF66-6A81-448A-B611-C26EF560994F}"/>
              </a:ext>
            </a:extLst>
          </p:cNvPr>
          <p:cNvSpPr/>
          <p:nvPr/>
        </p:nvSpPr>
        <p:spPr>
          <a:xfrm>
            <a:off x="782814" y="3607748"/>
            <a:ext cx="129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RPA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Пятиугольник 240">
            <a:extLst>
              <a:ext uri="{FF2B5EF4-FFF2-40B4-BE49-F238E27FC236}">
                <a16:creationId xmlns:a16="http://schemas.microsoft.com/office/drawing/2014/main" id="{E8FFCFA3-FBFE-4F87-8406-2CF8D90361AD}"/>
              </a:ext>
            </a:extLst>
          </p:cNvPr>
          <p:cNvSpPr/>
          <p:nvPr/>
        </p:nvSpPr>
        <p:spPr>
          <a:xfrm>
            <a:off x="782814" y="4111748"/>
            <a:ext cx="129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Machine Learning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Пятиугольник 241">
            <a:extLst>
              <a:ext uri="{FF2B5EF4-FFF2-40B4-BE49-F238E27FC236}">
                <a16:creationId xmlns:a16="http://schemas.microsoft.com/office/drawing/2014/main" id="{13574A44-F8E4-42CB-A7AD-D8059D28BB69}"/>
              </a:ext>
            </a:extLst>
          </p:cNvPr>
          <p:cNvSpPr/>
          <p:nvPr/>
        </p:nvSpPr>
        <p:spPr>
          <a:xfrm>
            <a:off x="422814" y="4615748"/>
            <a:ext cx="165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Business Intelligence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Пятиугольник 242">
            <a:extLst>
              <a:ext uri="{FF2B5EF4-FFF2-40B4-BE49-F238E27FC236}">
                <a16:creationId xmlns:a16="http://schemas.microsoft.com/office/drawing/2014/main" id="{0FA4F5B3-82E9-493E-88A4-7FFDE2263C6D}"/>
              </a:ext>
            </a:extLst>
          </p:cNvPr>
          <p:cNvSpPr/>
          <p:nvPr/>
        </p:nvSpPr>
        <p:spPr>
          <a:xfrm>
            <a:off x="746814" y="5047748"/>
            <a:ext cx="1296000" cy="360000"/>
          </a:xfrm>
          <a:prstGeom prst="homePlate">
            <a:avLst>
              <a:gd name="adj" fmla="val 0"/>
            </a:avLst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IT Ops</a:t>
            </a: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Пятиугольник 243">
            <a:extLst>
              <a:ext uri="{FF2B5EF4-FFF2-40B4-BE49-F238E27FC236}">
                <a16:creationId xmlns:a16="http://schemas.microsoft.com/office/drawing/2014/main" id="{91F75495-B44B-434B-91DA-FB1A20F9BCE0}"/>
              </a:ext>
            </a:extLst>
          </p:cNvPr>
          <p:cNvSpPr/>
          <p:nvPr/>
        </p:nvSpPr>
        <p:spPr>
          <a:xfrm>
            <a:off x="2207021" y="6094326"/>
            <a:ext cx="544646" cy="222473"/>
          </a:xfrm>
          <a:prstGeom prst="homePlate">
            <a:avLst>
              <a:gd name="adj" fmla="val 22786"/>
            </a:avLst>
          </a:prstGeom>
          <a:noFill/>
          <a:ln>
            <a:solidFill>
              <a:schemeClr val="tx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5FE83041-9DB8-45C0-BD71-E9F6D4B33ADE}"/>
              </a:ext>
            </a:extLst>
          </p:cNvPr>
          <p:cNvSpPr txBox="1"/>
          <p:nvPr/>
        </p:nvSpPr>
        <p:spPr>
          <a:xfrm>
            <a:off x="2751667" y="6110879"/>
            <a:ext cx="7777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Launch soon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48" name="Прямая со стрелкой 245">
            <a:extLst>
              <a:ext uri="{FF2B5EF4-FFF2-40B4-BE49-F238E27FC236}">
                <a16:creationId xmlns:a16="http://schemas.microsoft.com/office/drawing/2014/main" id="{51CDBBF1-91F0-42E9-AE35-19EFEEFE3103}"/>
              </a:ext>
            </a:extLst>
          </p:cNvPr>
          <p:cNvCxnSpPr/>
          <p:nvPr/>
        </p:nvCxnSpPr>
        <p:spPr>
          <a:xfrm>
            <a:off x="3791172" y="6222805"/>
            <a:ext cx="503999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6E6BE2EF-5AF9-4311-8B3B-36F84E55FE40}"/>
              </a:ext>
            </a:extLst>
          </p:cNvPr>
          <p:cNvSpPr txBox="1"/>
          <p:nvPr/>
        </p:nvSpPr>
        <p:spPr>
          <a:xfrm>
            <a:off x="4295171" y="6110879"/>
            <a:ext cx="73449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srgbClr val="44546A">
                    <a:lumMod val="40000"/>
                    <a:lumOff val="6000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Prerequisite</a:t>
            </a:r>
            <a:endParaRPr kumimoji="0" lang="ru-RU" sz="800" b="0" i="0" u="none" strike="noStrike" kern="1200" cap="none" spc="0" normalizeH="0" baseline="0" noProof="0" dirty="0">
              <a:ln>
                <a:noFill/>
              </a:ln>
              <a:solidFill>
                <a:srgbClr val="44546A">
                  <a:lumMod val="40000"/>
                  <a:lumOff val="60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0" name="Прямая со стрелкой 248">
            <a:extLst>
              <a:ext uri="{FF2B5EF4-FFF2-40B4-BE49-F238E27FC236}">
                <a16:creationId xmlns:a16="http://schemas.microsoft.com/office/drawing/2014/main" id="{3B7556EA-B1BA-4420-9BE5-093E2908F5FE}"/>
              </a:ext>
            </a:extLst>
          </p:cNvPr>
          <p:cNvCxnSpPr>
            <a:stCxn id="12" idx="3"/>
            <a:endCxn id="15" idx="1"/>
          </p:cNvCxnSpPr>
          <p:nvPr/>
        </p:nvCxnSpPr>
        <p:spPr>
          <a:xfrm>
            <a:off x="6458501" y="5299748"/>
            <a:ext cx="908445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4A59BEB7-C949-48FD-A48C-5EDD8E25C411}"/>
              </a:ext>
            </a:extLst>
          </p:cNvPr>
          <p:cNvSpPr/>
          <p:nvPr/>
        </p:nvSpPr>
        <p:spPr>
          <a:xfrm>
            <a:off x="9254193" y="3949748"/>
            <a:ext cx="180000" cy="180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+</a:t>
            </a:r>
          </a:p>
        </p:txBody>
      </p:sp>
      <p:cxnSp>
        <p:nvCxnSpPr>
          <p:cNvPr id="52" name="Прямая со стрелкой 100">
            <a:extLst>
              <a:ext uri="{FF2B5EF4-FFF2-40B4-BE49-F238E27FC236}">
                <a16:creationId xmlns:a16="http://schemas.microsoft.com/office/drawing/2014/main" id="{DEEA8255-8CAD-4531-BDEA-D433D830340B}"/>
              </a:ext>
            </a:extLst>
          </p:cNvPr>
          <p:cNvCxnSpPr>
            <a:stCxn id="51" idx="6"/>
            <a:endCxn id="21" idx="1"/>
          </p:cNvCxnSpPr>
          <p:nvPr/>
        </p:nvCxnSpPr>
        <p:spPr>
          <a:xfrm>
            <a:off x="9434193" y="4039748"/>
            <a:ext cx="358896" cy="0"/>
          </a:xfrm>
          <a:prstGeom prst="straightConnector1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Соединительная линия уступом 101">
            <a:extLst>
              <a:ext uri="{FF2B5EF4-FFF2-40B4-BE49-F238E27FC236}">
                <a16:creationId xmlns:a16="http://schemas.microsoft.com/office/drawing/2014/main" id="{93BAB0A8-9040-4782-860B-272D38F89119}"/>
              </a:ext>
            </a:extLst>
          </p:cNvPr>
          <p:cNvCxnSpPr>
            <a:stCxn id="16" idx="3"/>
            <a:endCxn id="51" idx="0"/>
          </p:cNvCxnSpPr>
          <p:nvPr/>
        </p:nvCxnSpPr>
        <p:spPr>
          <a:xfrm>
            <a:off x="8878946" y="3787748"/>
            <a:ext cx="465247" cy="162000"/>
          </a:xfrm>
          <a:prstGeom prst="bentConnector2">
            <a:avLst/>
          </a:prstGeom>
          <a:ln>
            <a:solidFill>
              <a:schemeClr val="tx2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103086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0E55B-D214-471B-9477-A18EAD9D73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Support model beyond </a:t>
            </a:r>
            <a:r>
              <a:rPr lang="en-US" dirty="0" err="1"/>
              <a:t>PoC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E7E617-D0CE-4E65-9D60-1E9800EEE9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5C2E7F-ED90-411B-9968-7F4239AFC960}"/>
              </a:ext>
            </a:extLst>
          </p:cNvPr>
          <p:cNvSpPr txBox="1"/>
          <p:nvPr/>
        </p:nvSpPr>
        <p:spPr>
          <a:xfrm>
            <a:off x="838200" y="1778075"/>
            <a:ext cx="2133600" cy="40857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rgbClr val="FFC000"/>
                </a:solidFill>
              </a:rPr>
              <a:t>User Support</a:t>
            </a:r>
          </a:p>
          <a:p>
            <a:pPr algn="r"/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User self-service</a:t>
            </a:r>
          </a:p>
          <a:p>
            <a:pPr algn="r"/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WorkFusion Support Relationship</a:t>
            </a:r>
          </a:p>
          <a:p>
            <a:pPr algn="r"/>
            <a:r>
              <a:rPr lang="en-US" sz="1000" dirty="0" err="1">
                <a:solidFill>
                  <a:schemeClr val="bg2">
                    <a:lumMod val="75000"/>
                  </a:schemeClr>
                </a:solidFill>
              </a:rPr>
              <a:t>Comms</a:t>
            </a:r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 &amp; Training</a:t>
            </a:r>
          </a:p>
          <a:p>
            <a:pPr algn="r"/>
            <a:r>
              <a:rPr lang="en-US" sz="1000" dirty="0">
                <a:solidFill>
                  <a:schemeClr val="bg2">
                    <a:lumMod val="75000"/>
                  </a:schemeClr>
                </a:solidFill>
              </a:rPr>
              <a:t>Administration</a:t>
            </a:r>
          </a:p>
          <a:p>
            <a:pPr algn="r"/>
            <a:endParaRPr lang="en-US" sz="1000" dirty="0">
              <a:solidFill>
                <a:schemeClr val="bg2">
                  <a:lumMod val="75000"/>
                </a:schemeClr>
              </a:solidFill>
            </a:endParaRPr>
          </a:p>
          <a:p>
            <a:pPr algn="r"/>
            <a:r>
              <a:rPr lang="en-US" sz="2000" b="1" dirty="0">
                <a:solidFill>
                  <a:srgbClr val="FFC000"/>
                </a:solidFill>
              </a:rPr>
              <a:t>Automation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Process Support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Process Performance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Benefits Realization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Functional Monitoring</a:t>
            </a:r>
          </a:p>
          <a:p>
            <a:pPr algn="r"/>
            <a:endParaRPr lang="en-US" sz="1050" dirty="0">
              <a:solidFill>
                <a:schemeClr val="bg2">
                  <a:lumMod val="75000"/>
                </a:schemeClr>
              </a:solidFill>
            </a:endParaRPr>
          </a:p>
          <a:p>
            <a:pPr algn="r"/>
            <a:r>
              <a:rPr lang="en-US" sz="2000" b="1" dirty="0">
                <a:solidFill>
                  <a:srgbClr val="FFC000"/>
                </a:solidFill>
              </a:rPr>
              <a:t>IT </a:t>
            </a:r>
            <a:br>
              <a:rPr lang="en-US" sz="2000" b="1" dirty="0">
                <a:solidFill>
                  <a:srgbClr val="FFC000"/>
                </a:solidFill>
              </a:rPr>
            </a:br>
            <a:r>
              <a:rPr lang="en-US" sz="1050" dirty="0">
                <a:solidFill>
                  <a:schemeClr val="bg2">
                    <a:lumMod val="75000"/>
                  </a:schemeClr>
                </a:solidFill>
              </a:rPr>
              <a:t>App Support</a:t>
            </a:r>
          </a:p>
          <a:p>
            <a:pPr algn="r"/>
            <a:r>
              <a:rPr lang="en-US" sz="1050" dirty="0">
                <a:solidFill>
                  <a:schemeClr val="bg2">
                    <a:lumMod val="75000"/>
                  </a:schemeClr>
                </a:solidFill>
              </a:rPr>
              <a:t>Technical Helpdesk</a:t>
            </a:r>
          </a:p>
          <a:p>
            <a:pPr algn="r"/>
            <a:r>
              <a:rPr lang="en-US" sz="1050" dirty="0">
                <a:solidFill>
                  <a:schemeClr val="bg2">
                    <a:lumMod val="75000"/>
                  </a:schemeClr>
                </a:solidFill>
              </a:rPr>
              <a:t>Process Staging</a:t>
            </a:r>
          </a:p>
          <a:p>
            <a:pPr algn="r"/>
            <a:endParaRPr lang="en-US" sz="1050" dirty="0">
              <a:solidFill>
                <a:schemeClr val="bg2">
                  <a:lumMod val="75000"/>
                </a:schemeClr>
              </a:solidFill>
            </a:endParaRPr>
          </a:p>
          <a:p>
            <a:pPr algn="r"/>
            <a:r>
              <a:rPr lang="en-US" sz="2000" b="1" dirty="0">
                <a:solidFill>
                  <a:srgbClr val="FFC000"/>
                </a:solidFill>
              </a:rPr>
              <a:t>Product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Escalations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Bugs</a:t>
            </a:r>
          </a:p>
          <a:p>
            <a:pPr algn="r"/>
            <a:r>
              <a:rPr lang="en-US" sz="1100" dirty="0">
                <a:solidFill>
                  <a:schemeClr val="bg2">
                    <a:lumMod val="75000"/>
                  </a:schemeClr>
                </a:solidFill>
              </a:rPr>
              <a:t>Feature Requests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D0C65C3-1CE5-4404-8FB8-990A4BE7FD8D}"/>
              </a:ext>
            </a:extLst>
          </p:cNvPr>
          <p:cNvSpPr/>
          <p:nvPr/>
        </p:nvSpPr>
        <p:spPr>
          <a:xfrm>
            <a:off x="3218852" y="2334754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Helpdesk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272F34-9013-4E0B-88E2-29ABB57052C6}"/>
              </a:ext>
            </a:extLst>
          </p:cNvPr>
          <p:cNvSpPr/>
          <p:nvPr/>
        </p:nvSpPr>
        <p:spPr>
          <a:xfrm>
            <a:off x="6009023" y="2932608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Dev Teams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719952-0BCE-4C8A-B454-380CF386FF31}"/>
              </a:ext>
            </a:extLst>
          </p:cNvPr>
          <p:cNvSpPr/>
          <p:nvPr/>
        </p:nvSpPr>
        <p:spPr>
          <a:xfrm>
            <a:off x="6009023" y="4447923"/>
            <a:ext cx="4984731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Infra (OS / Network)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450E5E1-C215-4988-8210-F52300FF9F46}"/>
              </a:ext>
            </a:extLst>
          </p:cNvPr>
          <p:cNvSpPr/>
          <p:nvPr/>
        </p:nvSpPr>
        <p:spPr>
          <a:xfrm>
            <a:off x="8799194" y="4005295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IT Cert Team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D5B7564-D49B-4C4A-AE27-F5018A857024}"/>
              </a:ext>
            </a:extLst>
          </p:cNvPr>
          <p:cNvSpPr/>
          <p:nvPr/>
        </p:nvSpPr>
        <p:spPr>
          <a:xfrm>
            <a:off x="3218852" y="5482877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Community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2567800-D0C8-4C89-A913-830D1B39122D}"/>
              </a:ext>
            </a:extLst>
          </p:cNvPr>
          <p:cNvSpPr/>
          <p:nvPr/>
        </p:nvSpPr>
        <p:spPr>
          <a:xfrm>
            <a:off x="3218852" y="5897597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L1 24x7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FE2AB8B-0883-42AF-9302-FA114306A82A}"/>
              </a:ext>
            </a:extLst>
          </p:cNvPr>
          <p:cNvSpPr/>
          <p:nvPr/>
        </p:nvSpPr>
        <p:spPr>
          <a:xfrm>
            <a:off x="6009024" y="5482877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L2 Product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77FBC98-7F12-4F84-8328-DF35B38BC779}"/>
              </a:ext>
            </a:extLst>
          </p:cNvPr>
          <p:cNvSpPr/>
          <p:nvPr/>
        </p:nvSpPr>
        <p:spPr>
          <a:xfrm>
            <a:off x="8799195" y="5068156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L3 Product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774CCE6-D15E-4C0B-B658-0AC4D65B538D}"/>
              </a:ext>
            </a:extLst>
          </p:cNvPr>
          <p:cNvSpPr/>
          <p:nvPr/>
        </p:nvSpPr>
        <p:spPr>
          <a:xfrm>
            <a:off x="6009024" y="5068156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TAM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5B46131-3645-466B-AB1A-E4F9F2E5D13A}"/>
              </a:ext>
            </a:extLst>
          </p:cNvPr>
          <p:cNvSpPr/>
          <p:nvPr/>
        </p:nvSpPr>
        <p:spPr>
          <a:xfrm>
            <a:off x="3218852" y="1927606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KB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783369B-86D9-47FF-988C-F9E86D689EA5}"/>
              </a:ext>
            </a:extLst>
          </p:cNvPr>
          <p:cNvSpPr/>
          <p:nvPr/>
        </p:nvSpPr>
        <p:spPr>
          <a:xfrm>
            <a:off x="3218852" y="5068156"/>
            <a:ext cx="2194560" cy="36576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KB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D3A365D-B3D5-4668-9B79-BCDB63C5D359}"/>
              </a:ext>
            </a:extLst>
          </p:cNvPr>
          <p:cNvSpPr/>
          <p:nvPr/>
        </p:nvSpPr>
        <p:spPr>
          <a:xfrm>
            <a:off x="8799195" y="2932608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COE Experts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F2398D-1E6C-4CEC-981E-AAC173493727}"/>
              </a:ext>
            </a:extLst>
          </p:cNvPr>
          <p:cNvSpPr txBox="1"/>
          <p:nvPr/>
        </p:nvSpPr>
        <p:spPr>
          <a:xfrm>
            <a:off x="3178966" y="1313398"/>
            <a:ext cx="84701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C000"/>
                </a:solidFill>
              </a:rPr>
              <a:t>Level 1		Level 2		Level3	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B23F279-EBB4-46A8-AF32-2094702BAF47}"/>
              </a:ext>
            </a:extLst>
          </p:cNvPr>
          <p:cNvSpPr/>
          <p:nvPr/>
        </p:nvSpPr>
        <p:spPr>
          <a:xfrm>
            <a:off x="6009024" y="1927606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COE PUs / Partner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55662C8-7AEA-47EA-9B2B-FE16D81D6BF4}"/>
              </a:ext>
            </a:extLst>
          </p:cNvPr>
          <p:cNvSpPr/>
          <p:nvPr/>
        </p:nvSpPr>
        <p:spPr>
          <a:xfrm>
            <a:off x="3218852" y="4019137"/>
            <a:ext cx="4984731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L1 / L2 App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476097A-34C3-42C4-9D08-72A0E6161D6A}"/>
              </a:ext>
            </a:extLst>
          </p:cNvPr>
          <p:cNvSpPr/>
          <p:nvPr/>
        </p:nvSpPr>
        <p:spPr>
          <a:xfrm>
            <a:off x="3218852" y="2938485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Helpdesk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342395F-8D7F-4168-9634-B0AD22868BC4}"/>
              </a:ext>
            </a:extLst>
          </p:cNvPr>
          <p:cNvSpPr/>
          <p:nvPr/>
        </p:nvSpPr>
        <p:spPr>
          <a:xfrm>
            <a:off x="6009023" y="3361394"/>
            <a:ext cx="2194560" cy="365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Prod Support</a:t>
            </a:r>
          </a:p>
        </p:txBody>
      </p:sp>
    </p:spTree>
    <p:extLst>
      <p:ext uri="{BB962C8B-B14F-4D97-AF65-F5344CB8AC3E}">
        <p14:creationId xmlns:p14="http://schemas.microsoft.com/office/powerpoint/2010/main" val="392256645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1F19D-71CB-4FD9-BB1B-D379F02490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66218"/>
            <a:ext cx="12192000" cy="1325563"/>
          </a:xfrm>
          <a:solidFill>
            <a:schemeClr val="accent1"/>
          </a:solidFill>
          <a:ln>
            <a:noFill/>
          </a:ln>
        </p:spPr>
        <p:txBody>
          <a:bodyPr/>
          <a:lstStyle/>
          <a:p>
            <a:pPr algn="ctr"/>
            <a:r>
              <a:rPr lang="en-GB" dirty="0"/>
              <a:t>Appendix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0B26B0-AD50-4763-AD1D-7050D781E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095356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9A3C75-55E4-4B03-991F-04848D3BDE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Term Sheets’ Format Breakdown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5D2BD67-9267-4E91-894D-9BC169E6A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37</a:t>
            </a:fld>
            <a:endParaRPr lang="en-US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A34CC00F-AABD-41F5-8397-2D35FD79FC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915891"/>
              </p:ext>
            </p:extLst>
          </p:nvPr>
        </p:nvGraphicFramePr>
        <p:xfrm>
          <a:off x="750673" y="1828799"/>
          <a:ext cx="10690653" cy="3392957"/>
        </p:xfrm>
        <a:graphic>
          <a:graphicData uri="http://schemas.openxmlformats.org/drawingml/2006/table">
            <a:tbl>
              <a:tblPr/>
              <a:tblGrid>
                <a:gridCol w="2020036">
                  <a:extLst>
                    <a:ext uri="{9D8B030D-6E8A-4147-A177-3AD203B41FA5}">
                      <a16:colId xmlns:a16="http://schemas.microsoft.com/office/drawing/2014/main" val="1364837264"/>
                    </a:ext>
                  </a:extLst>
                </a:gridCol>
                <a:gridCol w="972280">
                  <a:extLst>
                    <a:ext uri="{9D8B030D-6E8A-4147-A177-3AD203B41FA5}">
                      <a16:colId xmlns:a16="http://schemas.microsoft.com/office/drawing/2014/main" val="4258542931"/>
                    </a:ext>
                  </a:extLst>
                </a:gridCol>
                <a:gridCol w="852410">
                  <a:extLst>
                    <a:ext uri="{9D8B030D-6E8A-4147-A177-3AD203B41FA5}">
                      <a16:colId xmlns:a16="http://schemas.microsoft.com/office/drawing/2014/main" val="366805333"/>
                    </a:ext>
                  </a:extLst>
                </a:gridCol>
                <a:gridCol w="852410">
                  <a:extLst>
                    <a:ext uri="{9D8B030D-6E8A-4147-A177-3AD203B41FA5}">
                      <a16:colId xmlns:a16="http://schemas.microsoft.com/office/drawing/2014/main" val="2326818687"/>
                    </a:ext>
                  </a:extLst>
                </a:gridCol>
                <a:gridCol w="852410">
                  <a:extLst>
                    <a:ext uri="{9D8B030D-6E8A-4147-A177-3AD203B41FA5}">
                      <a16:colId xmlns:a16="http://schemas.microsoft.com/office/drawing/2014/main" val="4205296563"/>
                    </a:ext>
                  </a:extLst>
                </a:gridCol>
                <a:gridCol w="1291937">
                  <a:extLst>
                    <a:ext uri="{9D8B030D-6E8A-4147-A177-3AD203B41FA5}">
                      <a16:colId xmlns:a16="http://schemas.microsoft.com/office/drawing/2014/main" val="780868698"/>
                    </a:ext>
                  </a:extLst>
                </a:gridCol>
                <a:gridCol w="1491720">
                  <a:extLst>
                    <a:ext uri="{9D8B030D-6E8A-4147-A177-3AD203B41FA5}">
                      <a16:colId xmlns:a16="http://schemas.microsoft.com/office/drawing/2014/main" val="2034183600"/>
                    </a:ext>
                  </a:extLst>
                </a:gridCol>
                <a:gridCol w="1411806">
                  <a:extLst>
                    <a:ext uri="{9D8B030D-6E8A-4147-A177-3AD203B41FA5}">
                      <a16:colId xmlns:a16="http://schemas.microsoft.com/office/drawing/2014/main" val="88074303"/>
                    </a:ext>
                  </a:extLst>
                </a:gridCol>
                <a:gridCol w="945644">
                  <a:extLst>
                    <a:ext uri="{9D8B030D-6E8A-4147-A177-3AD203B41FA5}">
                      <a16:colId xmlns:a16="http://schemas.microsoft.com/office/drawing/2014/main" val="1343963874"/>
                    </a:ext>
                  </a:extLst>
                </a:gridCol>
              </a:tblGrid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Option Type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595959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FORMAT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9595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335596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Mail- Body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Excel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PDF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HTML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HTML+BODY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EXCEL+BODY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PDF+BODY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33F4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</a:rPr>
                        <a:t>SAMPLE</a:t>
                      </a:r>
                    </a:p>
                  </a:txBody>
                  <a:tcPr marL="7620" marR="7620" marT="76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333F4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3104353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Vanilla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165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4582227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Barrera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118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135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881928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101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72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124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300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5922596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 within Vanilla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50,91%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1,82%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43,64%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3,64%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1823780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 within Barrera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12,59%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87,41%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96443631"/>
                  </a:ext>
                </a:extLst>
              </a:tr>
              <a:tr h="413951">
                <a:tc>
                  <a:txBody>
                    <a:bodyPr/>
                    <a:lstStyle/>
                    <a:p>
                      <a:pPr algn="l" fontAlgn="b"/>
                      <a:r>
                        <a:rPr lang="en-US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% of Total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33,67%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1,00%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24,00%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41,33%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2000" b="0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0,00%</a:t>
                      </a: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2000" b="0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09163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740882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167D48-617E-4DDB-9BC0-16AC6F9F72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per field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CA1F753-0C4D-4863-B7FC-CF4360F764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38</a:t>
            </a:fld>
            <a:endParaRPr lang="en-US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F41B721-8FFA-4040-A210-69C69DC8CA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847191"/>
              </p:ext>
            </p:extLst>
          </p:nvPr>
        </p:nvGraphicFramePr>
        <p:xfrm>
          <a:off x="978599" y="1418226"/>
          <a:ext cx="8128000" cy="47311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44352776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7963368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4911531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137911493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258882194"/>
                    </a:ext>
                  </a:extLst>
                </a:gridCol>
              </a:tblGrid>
              <a:tr h="503593"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u="none" strike="noStrike" dirty="0">
                          <a:effectLst/>
                        </a:rPr>
                        <a:t>Field Name</a:t>
                      </a:r>
                      <a:endParaRPr lang="en-GB" sz="105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ctr"/>
                      <a:endParaRPr lang="en-GB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1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249 examples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2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947 examples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3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1,066 examples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Model 4</a:t>
                      </a:r>
                    </a:p>
                    <a:p>
                      <a:pPr marL="0" marR="0" lvl="0" indent="0" algn="ctr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b="1" u="none" strike="noStrike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1,542 examples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672854321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Contrapartida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27145004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Divisa</a:t>
                      </a:r>
                      <a:r>
                        <a:rPr lang="en-GB" sz="900" u="none" strike="noStrike" dirty="0">
                          <a:effectLst/>
                        </a:rPr>
                        <a:t> Prima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2927926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Divisa</a:t>
                      </a:r>
                      <a:r>
                        <a:rPr lang="en-GB" sz="900" u="none" strike="noStrike" dirty="0">
                          <a:effectLst/>
                        </a:rPr>
                        <a:t> 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6828971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Divisa</a:t>
                      </a:r>
                      <a:r>
                        <a:rPr lang="en-GB" sz="900" u="none" strike="noStrike" dirty="0">
                          <a:effectLst/>
                        </a:rPr>
                        <a:t>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96374375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Estrategia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79%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41213328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Fecha</a:t>
                      </a:r>
                      <a:r>
                        <a:rPr lang="en-GB" sz="900" u="none" strike="noStrike" dirty="0">
                          <a:effectLst/>
                        </a:rPr>
                        <a:t> </a:t>
                      </a:r>
                      <a:r>
                        <a:rPr lang="en-GB" sz="900" u="none" strike="noStrike" dirty="0" err="1">
                          <a:effectLst/>
                        </a:rPr>
                        <a:t>Inicio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86733171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Fecha Pago Prima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79912999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 err="1">
                          <a:effectLst/>
                        </a:rPr>
                        <a:t>Fecha</a:t>
                      </a:r>
                      <a:r>
                        <a:rPr lang="en-GB" sz="900" u="none" strike="noStrike" dirty="0">
                          <a:effectLst/>
                        </a:rPr>
                        <a:t> Pago </a:t>
                      </a:r>
                      <a:r>
                        <a:rPr lang="en-GB" sz="900" u="none" strike="noStrike" dirty="0" err="1">
                          <a:effectLst/>
                        </a:rPr>
                        <a:t>Vencimiento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11665323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Fecha Vencimiento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3228259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Nominal 1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3170164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Nominal 2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316180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</a:rPr>
                        <a:t>Option 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80980656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</a:rPr>
                        <a:t>Option 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0649256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Precio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72%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0958440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Prima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3444999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</a:rPr>
                        <a:t>Spot\Forward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848728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Strike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69691589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>
                          <a:effectLst/>
                        </a:rPr>
                        <a:t>Tipo de Option</a:t>
                      </a:r>
                      <a:endParaRPr lang="en-GB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96828146"/>
                  </a:ext>
                </a:extLst>
              </a:tr>
              <a:tr h="212194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u="none" strike="noStrike" dirty="0">
                          <a:effectLst/>
                        </a:rPr>
                        <a:t>UTI\USI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43044084"/>
                  </a:ext>
                </a:extLst>
              </a:tr>
              <a:tr h="195842">
                <a:tc>
                  <a:txBody>
                    <a:bodyPr/>
                    <a:lstStyle/>
                    <a:p>
                      <a:pPr algn="l" fontAlgn="b"/>
                      <a:r>
                        <a:rPr lang="en-GB" sz="900" b="1" u="none" strike="noStrike" dirty="0">
                          <a:effectLst/>
                        </a:rPr>
                        <a:t>Average</a:t>
                      </a:r>
                      <a:endParaRPr lang="en-GB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25" marR="7325" marT="7325" marB="0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91015506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593DBCBD-6D3E-49D4-A9C8-73C021580E78}"/>
              </a:ext>
            </a:extLst>
          </p:cNvPr>
          <p:cNvSpPr txBox="1"/>
          <p:nvPr/>
        </p:nvSpPr>
        <p:spPr>
          <a:xfrm>
            <a:off x="978599" y="6149347"/>
            <a:ext cx="1063752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100" dirty="0">
                <a:solidFill>
                  <a:schemeClr val="bg1"/>
                </a:solidFill>
              </a:rPr>
              <a:t>N.B. Automation results generated using models 1-4 on local environment</a:t>
            </a:r>
          </a:p>
        </p:txBody>
      </p:sp>
    </p:spTree>
    <p:extLst>
      <p:ext uri="{BB962C8B-B14F-4D97-AF65-F5344CB8AC3E}">
        <p14:creationId xmlns:p14="http://schemas.microsoft.com/office/powerpoint/2010/main" val="323358472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09843-4C0A-4E80-98DC-4E7F04F80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5184000" cy="1325563"/>
          </a:xfrm>
        </p:spPr>
        <p:txBody>
          <a:bodyPr anchor="t">
            <a:normAutofit fontScale="90000"/>
          </a:bodyPr>
          <a:lstStyle/>
          <a:p>
            <a:r>
              <a:rPr lang="en-GB" dirty="0"/>
              <a:t>Automation rate per field – HTML</a:t>
            </a:r>
            <a:br>
              <a:rPr lang="en-GB" dirty="0"/>
            </a:br>
            <a:br>
              <a:rPr lang="en-GB" dirty="0"/>
            </a:br>
            <a:r>
              <a:rPr lang="en-GB" sz="2000" dirty="0"/>
              <a:t>Including additional 5 fields (feature less than 25% of the time and would require further training)</a:t>
            </a:r>
            <a:br>
              <a:rPr lang="en-GB" sz="2000" dirty="0"/>
            </a:br>
            <a:br>
              <a:rPr lang="en-GB" sz="2000" dirty="0"/>
            </a:br>
            <a:r>
              <a:rPr lang="en-GB" sz="2000" dirty="0" err="1"/>
              <a:t>Id_operacion</a:t>
            </a:r>
            <a:r>
              <a:rPr lang="en-GB" sz="2000" dirty="0"/>
              <a:t> was not trained on, based on recommendation from SMEs</a:t>
            </a:r>
            <a:br>
              <a:rPr lang="en-GB" sz="2000" dirty="0"/>
            </a:br>
            <a:br>
              <a:rPr lang="en-GB" sz="2000" dirty="0"/>
            </a:br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D360B52-5967-4436-907C-B15D804F75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39</a:t>
            </a:fld>
            <a:endParaRPr 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43FBD28-5B3A-4CCB-99B3-3F8711AA5C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5863120"/>
              </p:ext>
            </p:extLst>
          </p:nvPr>
        </p:nvGraphicFramePr>
        <p:xfrm>
          <a:off x="6237750" y="471496"/>
          <a:ext cx="5116050" cy="56582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4850">
                  <a:extLst>
                    <a:ext uri="{9D8B030D-6E8A-4147-A177-3AD203B41FA5}">
                      <a16:colId xmlns:a16="http://schemas.microsoft.com/office/drawing/2014/main" val="144352776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17963368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749115318"/>
                    </a:ext>
                  </a:extLst>
                </a:gridCol>
              </a:tblGrid>
              <a:tr h="426870">
                <a:tc>
                  <a:txBody>
                    <a:bodyPr/>
                    <a:lstStyle/>
                    <a:p>
                      <a:pPr marL="0" marR="0" lvl="0" indent="0" algn="l" defTabSz="914377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Field 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Accuracy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u="none" strike="noStrike" dirty="0">
                          <a:solidFill>
                            <a:schemeClr val="bg1"/>
                          </a:solidFill>
                          <a:effectLst/>
                        </a:rPr>
                        <a:t>Automation Rate</a:t>
                      </a:r>
                      <a:endParaRPr lang="en-US" sz="12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2000" marR="72000" marT="18000" marB="18000" anchor="ctr"/>
                </a:tc>
                <a:extLst>
                  <a:ext uri="{0D108BD9-81ED-4DB2-BD59-A6C34878D82A}">
                    <a16:rowId xmlns:a16="http://schemas.microsoft.com/office/drawing/2014/main" val="67285432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barrier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27145004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cash_delivery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44%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292792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contrapartida_corta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78%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8682897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id_operacion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96374375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tipo_barrera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100%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41213328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contrapartida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98673317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divisa1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37991299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divisa2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711665323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divisa_prima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4322825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estrategia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083170164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fecha_inicio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73316180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fecha_pago_prima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8098065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fecha_pago_vencimiento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45064925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fecha_vencimiento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70958440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6344499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nominal2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1038848728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opcion1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97%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26969158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opcion2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296828146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precio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743044084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prima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4120786800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spot_forward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109349235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strike_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824886501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tipo_de_opcion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696455129"/>
                  </a:ext>
                </a:extLst>
              </a:tr>
              <a:tr h="209267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uti_usi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2905136051"/>
                  </a:ext>
                </a:extLst>
              </a:tr>
              <a:tr h="209000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Average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89%</a:t>
                      </a: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70%</a:t>
                      </a: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val="3191015506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2957DD3-6427-4C71-BC29-64C2BFF74BB5}"/>
              </a:ext>
            </a:extLst>
          </p:cNvPr>
          <p:cNvSpPr/>
          <p:nvPr/>
        </p:nvSpPr>
        <p:spPr>
          <a:xfrm>
            <a:off x="6190698" y="914400"/>
            <a:ext cx="5184000" cy="1024128"/>
          </a:xfrm>
          <a:prstGeom prst="rect">
            <a:avLst/>
          </a:prstGeom>
          <a:noFill/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1007672-3EAC-4EE7-BD48-837BDD39BA61}"/>
              </a:ext>
            </a:extLst>
          </p:cNvPr>
          <p:cNvCxnSpPr>
            <a:cxnSpLocks/>
          </p:cNvCxnSpPr>
          <p:nvPr/>
        </p:nvCxnSpPr>
        <p:spPr>
          <a:xfrm flipV="1">
            <a:off x="3638550" y="1682496"/>
            <a:ext cx="2457450" cy="336804"/>
          </a:xfrm>
          <a:prstGeom prst="straightConnector1">
            <a:avLst/>
          </a:prstGeom>
          <a:ln w="19050">
            <a:solidFill>
              <a:schemeClr val="accent4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39576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096410-1EA8-4FDE-8CCC-987CE0C52A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Use Case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43AF11-AA14-47A1-825E-DC861F9D3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4</a:t>
            </a:fld>
            <a:endParaRPr lang="en-US" dirty="0"/>
          </a:p>
        </p:txBody>
      </p:sp>
      <p:graphicFrame>
        <p:nvGraphicFramePr>
          <p:cNvPr id="6" name="Content Placeholder 6">
            <a:extLst>
              <a:ext uri="{FF2B5EF4-FFF2-40B4-BE49-F238E27FC236}">
                <a16:creationId xmlns:a16="http://schemas.microsoft.com/office/drawing/2014/main" id="{778ECA59-B9FA-4381-A938-FB90CC1D7791}"/>
              </a:ext>
            </a:extLst>
          </p:cNvPr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604378089"/>
              </p:ext>
            </p:extLst>
          </p:nvPr>
        </p:nvGraphicFramePr>
        <p:xfrm>
          <a:off x="761999" y="1466850"/>
          <a:ext cx="11001023" cy="405511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87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6223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271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High level process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Term Sheets for FX Trades are sent to a centralized inbox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Data uploaded in Trades Database needs to be checked vs. data from the term sheets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784821098"/>
                  </a:ext>
                </a:extLst>
              </a:tr>
              <a:tr h="71271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Objective: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Demonstrate the potential for automating a significant part of FX Trades reconciliation process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Prove cognitive automation capabilities for data extraction out of unstructured sources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365080193"/>
                  </a:ext>
                </a:extLst>
              </a:tr>
              <a:tr h="712716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Scope: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FX Trades only (Term Sheets 10k/year; FX Deals 5k per year/415 per month – over 50% of scope*)</a:t>
                      </a:r>
                    </a:p>
                    <a:p>
                      <a:pPr marL="285750" indent="-285750" algn="just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solidFill>
                            <a:schemeClr val="bg1"/>
                          </a:solidFill>
                        </a:rPr>
                        <a:t>24** Data fields for html (emails), 16 for Excel files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915701184"/>
                  </a:ext>
                </a:extLst>
              </a:tr>
              <a:tr h="958481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WorkFusion Solution: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Extracting Data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mainly M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achine Learning (but Rule-based approach for Excel as 1 template only)</a:t>
                      </a:r>
                    </a:p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Route Exceptions to Analysts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Workforce Orchestration</a:t>
                      </a:r>
                      <a:endParaRPr lang="is-IS" sz="16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285750" lvl="1" indent="-285750" algn="just" defTabSz="914377" rtl="0" eaLnBrk="1" latinLnBrk="0" hangingPunct="1">
                        <a:spcBef>
                          <a:spcPts val="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Export trades from email &amp; Reconcile data with Trades Database &amp; Send emails to operators </a:t>
                      </a:r>
                      <a:r>
                        <a:rPr lang="is-IS" sz="1600" b="0" kern="1200" dirty="0">
                          <a:solidFill>
                            <a:schemeClr val="accent5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</a:t>
                      </a:r>
                      <a:r>
                        <a:rPr lang="is-IS" sz="1600" b="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/>
                        </a:rPr>
                        <a:t> RPA</a:t>
                      </a:r>
                      <a:endParaRPr lang="en-US" sz="1600" b="0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58481">
                <a:tc>
                  <a:txBody>
                    <a:bodyPr/>
                    <a:lstStyle/>
                    <a:p>
                      <a:r>
                        <a:rPr lang="en-US" sz="1600" b="1" dirty="0">
                          <a:solidFill>
                            <a:schemeClr val="accent2"/>
                          </a:solidFill>
                        </a:rPr>
                        <a:t>Machine Learning</a:t>
                      </a:r>
                    </a:p>
                  </a:txBody>
                  <a:tcPr marT="109728" marB="109728" anchor="ctr"/>
                </a:tc>
                <a:tc>
                  <a:txBody>
                    <a:bodyPr/>
                    <a:lstStyle/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Information Extraction ML Model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 </a:t>
                      </a: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Training Phases</a:t>
                      </a:r>
                    </a:p>
                    <a:p>
                      <a:pPr marL="285750" marR="0" indent="-285750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1,542 Term sheets in Final Training Set</a:t>
                      </a:r>
                    </a:p>
                  </a:txBody>
                  <a:tcPr marT="109728" marB="109728" anchor="ctr"/>
                </a:tc>
                <a:extLst>
                  <a:ext uri="{0D108BD9-81ED-4DB2-BD59-A6C34878D82A}">
                    <a16:rowId xmlns:a16="http://schemas.microsoft.com/office/drawing/2014/main" val="368473225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1D9257F3-AA3A-40A4-AD3B-BADDA35194BE}"/>
              </a:ext>
            </a:extLst>
          </p:cNvPr>
          <p:cNvSpPr txBox="1"/>
          <p:nvPr/>
        </p:nvSpPr>
        <p:spPr>
          <a:xfrm>
            <a:off x="919126" y="5663538"/>
            <a:ext cx="3239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i="1" dirty="0">
                <a:solidFill>
                  <a:schemeClr val="bg1"/>
                </a:solidFill>
              </a:rPr>
              <a:t>* See slide 7 for scope in terms of operations</a:t>
            </a:r>
          </a:p>
          <a:p>
            <a:r>
              <a:rPr lang="en-GB" sz="1200" i="1" dirty="0">
                <a:solidFill>
                  <a:schemeClr val="bg1"/>
                </a:solidFill>
              </a:rPr>
              <a:t>**See slide 8 for exact list of fields</a:t>
            </a:r>
            <a:endParaRPr lang="en-US" sz="12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629431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1457A-86A1-40C3-8096-D2CE436D02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1144250" cy="1325563"/>
          </a:xfrm>
        </p:spPr>
        <p:txBody>
          <a:bodyPr>
            <a:normAutofit/>
          </a:bodyPr>
          <a:lstStyle/>
          <a:p>
            <a:r>
              <a:rPr lang="en-US" dirty="0"/>
              <a:t>ML Learning Training in Production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27C54D-7E7B-4F9F-9146-9A8FECC8DC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t>40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186695-69A4-2840-B6C4-A0AF68663D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28" y="1634368"/>
            <a:ext cx="5545776" cy="39345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479B02D-F636-0C4F-BE83-74B387E99F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215" y="1634368"/>
            <a:ext cx="5545776" cy="3934582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49F2EA2-67B3-B845-B71A-17960236D503}"/>
              </a:ext>
            </a:extLst>
          </p:cNvPr>
          <p:cNvSpPr txBox="1"/>
          <p:nvPr/>
        </p:nvSpPr>
        <p:spPr>
          <a:xfrm>
            <a:off x="443428" y="5808762"/>
            <a:ext cx="110505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* - Model Re-Training can be executed either in DEV or in PROD environment, depending on your architecture and security requirements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9525754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FD9EEF-DA63-407C-ACD2-D18532CD7A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dirty="0"/>
              <a:t>Examples of mistakes in tagging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FF39C2-40DF-47A0-8FEC-C854B63F1C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7072787-C94A-4249-AE35-D630E6EC0211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531938"/>
            <a:ext cx="9677400" cy="544512"/>
          </a:xfrm>
        </p:spPr>
        <p:txBody>
          <a:bodyPr/>
          <a:lstStyle/>
          <a:p>
            <a:r>
              <a:rPr lang="en-US" sz="2000" dirty="0">
                <a:solidFill>
                  <a:schemeClr val="bg1"/>
                </a:solidFill>
              </a:rPr>
              <a:t>TIPO_DE_OPCION </a:t>
            </a:r>
            <a:endParaRPr lang="ru-RU" sz="2000" dirty="0">
              <a:solidFill>
                <a:schemeClr val="bg1"/>
              </a:solidFill>
            </a:endParaRPr>
          </a:p>
        </p:txBody>
      </p:sp>
      <p:sp>
        <p:nvSpPr>
          <p:cNvPr id="8" name="Content Placeholder 6">
            <a:extLst>
              <a:ext uri="{FF2B5EF4-FFF2-40B4-BE49-F238E27FC236}">
                <a16:creationId xmlns:a16="http://schemas.microsoft.com/office/drawing/2014/main" id="{E6C3DD55-65EB-4BC5-A54F-E77F09791CB7}"/>
              </a:ext>
            </a:extLst>
          </p:cNvPr>
          <p:cNvSpPr txBox="1">
            <a:spLocks/>
          </p:cNvSpPr>
          <p:nvPr/>
        </p:nvSpPr>
        <p:spPr>
          <a:xfrm>
            <a:off x="838200" y="4516303"/>
            <a:ext cx="10515600" cy="5450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/>
              <a:t>CONTRAPARTIDA</a:t>
            </a:r>
            <a:endParaRPr lang="ru-RU" sz="2000" dirty="0"/>
          </a:p>
        </p:txBody>
      </p:sp>
      <p:pic>
        <p:nvPicPr>
          <p:cNvPr id="9" name="Image 2">
            <a:extLst>
              <a:ext uri="{FF2B5EF4-FFF2-40B4-BE49-F238E27FC236}">
                <a16:creationId xmlns:a16="http://schemas.microsoft.com/office/drawing/2014/main" id="{00000000-0008-0000-0200-000002000000}"/>
              </a:ext>
            </a:extLst>
          </p:cNvPr>
          <p:cNvPicPr/>
          <p:nvPr/>
        </p:nvPicPr>
        <p:blipFill>
          <a:blip r:embed="rId2"/>
          <a:stretch/>
        </p:blipFill>
        <p:spPr>
          <a:xfrm>
            <a:off x="838200" y="1889405"/>
            <a:ext cx="4193640" cy="2513160"/>
          </a:xfrm>
          <a:prstGeom prst="rect">
            <a:avLst/>
          </a:prstGeom>
          <a:ln>
            <a:noFill/>
          </a:ln>
        </p:spPr>
      </p:pic>
      <p:pic>
        <p:nvPicPr>
          <p:cNvPr id="10" name="Image 3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PicPr/>
          <p:nvPr/>
        </p:nvPicPr>
        <p:blipFill>
          <a:blip r:embed="rId3"/>
          <a:stretch/>
        </p:blipFill>
        <p:spPr>
          <a:xfrm>
            <a:off x="5325709" y="1892465"/>
            <a:ext cx="3270780" cy="2507040"/>
          </a:xfrm>
          <a:prstGeom prst="rect">
            <a:avLst/>
          </a:prstGeom>
          <a:ln>
            <a:noFill/>
          </a:ln>
        </p:spPr>
      </p:pic>
      <p:pic>
        <p:nvPicPr>
          <p:cNvPr id="11" name="Image 4">
            <a:extLst>
              <a:ext uri="{FF2B5EF4-FFF2-40B4-BE49-F238E27FC236}">
                <a16:creationId xmlns:a16="http://schemas.microsoft.com/office/drawing/2014/main" id="{00000000-0008-0000-0200-000004000000}"/>
              </a:ext>
            </a:extLst>
          </p:cNvPr>
          <p:cNvPicPr/>
          <p:nvPr/>
        </p:nvPicPr>
        <p:blipFill>
          <a:blip r:embed="rId4"/>
          <a:stretch/>
        </p:blipFill>
        <p:spPr>
          <a:xfrm>
            <a:off x="838200" y="4826206"/>
            <a:ext cx="8249356" cy="141655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59118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A9D81-0BDB-4749-B006-E723FD9104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Goals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247048-C3DA-40D7-B4C6-553E20307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5</a:t>
            </a:fld>
            <a:endParaRPr lang="en-US" dirty="0"/>
          </a:p>
        </p:txBody>
      </p:sp>
      <p:grpSp>
        <p:nvGrpSpPr>
          <p:cNvPr id="5" name="Groupe 2">
            <a:extLst>
              <a:ext uri="{FF2B5EF4-FFF2-40B4-BE49-F238E27FC236}">
                <a16:creationId xmlns:a16="http://schemas.microsoft.com/office/drawing/2014/main" id="{C3B3251C-2CBE-4B61-A377-D573C4CDB020}"/>
              </a:ext>
            </a:extLst>
          </p:cNvPr>
          <p:cNvGrpSpPr/>
          <p:nvPr/>
        </p:nvGrpSpPr>
        <p:grpSpPr>
          <a:xfrm>
            <a:off x="956855" y="1792328"/>
            <a:ext cx="10049691" cy="384175"/>
            <a:chOff x="455613" y="1508125"/>
            <a:chExt cx="8994775" cy="384175"/>
          </a:xfrm>
        </p:grpSpPr>
        <p:sp>
          <p:nvSpPr>
            <p:cNvPr id="6" name="BoxHeader">
              <a:extLst>
                <a:ext uri="{FF2B5EF4-FFF2-40B4-BE49-F238E27FC236}">
                  <a16:creationId xmlns:a16="http://schemas.microsoft.com/office/drawing/2014/main" id="{1DFFD3A0-31FE-40E3-9930-1EEBB29AA8D2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55613" y="1508125"/>
              <a:ext cx="4113212" cy="384175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tIns="91440" bIns="914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Key goals</a:t>
              </a:r>
            </a:p>
          </p:txBody>
        </p:sp>
        <p:sp>
          <p:nvSpPr>
            <p:cNvPr id="7" name="BoxHeader">
              <a:extLst>
                <a:ext uri="{FF2B5EF4-FFF2-40B4-BE49-F238E27FC236}">
                  <a16:creationId xmlns:a16="http://schemas.microsoft.com/office/drawing/2014/main" id="{327815D5-DFF4-423F-AFA6-66FEBD71628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337175" y="1508125"/>
              <a:ext cx="4113213" cy="384175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tIns="91440" bIns="914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Initial </a:t>
              </a:r>
              <a:r>
                <a:rPr kumimoji="0" lang="fr-F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success</a:t>
              </a: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</a:t>
              </a:r>
              <a:r>
                <a:rPr kumimoji="0" lang="fr-F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criteria</a:t>
              </a: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 for Cognitive</a:t>
              </a:r>
            </a:p>
          </p:txBody>
        </p:sp>
      </p:grpSp>
      <p:sp>
        <p:nvSpPr>
          <p:cNvPr id="8" name="BoxContent">
            <a:extLst>
              <a:ext uri="{FF2B5EF4-FFF2-40B4-BE49-F238E27FC236}">
                <a16:creationId xmlns:a16="http://schemas.microsoft.com/office/drawing/2014/main" id="{5BD761AD-1E19-4B7F-B3BC-D8B810E0176C}"/>
              </a:ext>
            </a:extLst>
          </p:cNvPr>
          <p:cNvSpPr>
            <a:spLocks noChangeArrowheads="1"/>
          </p:cNvSpPr>
          <p:nvPr/>
        </p:nvSpPr>
        <p:spPr bwMode="gray">
          <a:xfrm>
            <a:off x="956855" y="2352280"/>
            <a:ext cx="4595614" cy="3584694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Deploy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end-to-end automation on a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complex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use case,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combining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lang="fr-FR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Robotic</a:t>
            </a:r>
            <a:r>
              <a:rPr lang="fr-F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automation for </a:t>
            </a:r>
            <a:r>
              <a:rPr lang="fr-FR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structured</a:t>
            </a:r>
            <a:r>
              <a:rPr lang="fr-F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data manipulation</a:t>
            </a:r>
          </a:p>
          <a:p>
            <a:pPr marL="288925" lvl="1" indent="-174625">
              <a:buClr>
                <a:srgbClr val="4B5D75"/>
              </a:buClr>
              <a:buFontTx/>
              <a:buChar char="•"/>
              <a:defRPr/>
            </a:pPr>
            <a:r>
              <a:rPr lang="fr-F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Cognitive automation for data extraction out of </a:t>
            </a:r>
            <a:r>
              <a:rPr lang="fr-FR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unstructured</a:t>
            </a:r>
            <a:r>
              <a:rPr lang="fr-FR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documents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endParaRPr lang="fr-FR" sz="1600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Prove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Cognitive automation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works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and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doesn’t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rely</a:t>
            </a: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on data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scientists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GB" sz="1600" b="0" i="0" u="none" strike="noStrike" kern="1200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Mobilize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WorkFusion’s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AutoML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capabilities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to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create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out-of-the-box ML model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automating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cognitive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work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, out of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examples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</a:t>
            </a:r>
            <a:r>
              <a:rPr kumimoji="0" lang="fr-F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provided</a:t>
            </a:r>
            <a:r>
              <a:rPr kumimoji="0" lang="fr-FR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by Ops team</a:t>
            </a:r>
          </a:p>
        </p:txBody>
      </p:sp>
      <p:sp>
        <p:nvSpPr>
          <p:cNvPr id="9" name="BoxContent">
            <a:extLst>
              <a:ext uri="{FF2B5EF4-FFF2-40B4-BE49-F238E27FC236}">
                <a16:creationId xmlns:a16="http://schemas.microsoft.com/office/drawing/2014/main" id="{F4A0CE7E-50BA-4B24-BCC8-6F712C46A0FF}"/>
              </a:ext>
            </a:extLst>
          </p:cNvPr>
          <p:cNvSpPr>
            <a:spLocks noChangeArrowheads="1"/>
          </p:cNvSpPr>
          <p:nvPr/>
        </p:nvSpPr>
        <p:spPr bwMode="gray">
          <a:xfrm>
            <a:off x="6410931" y="2352279"/>
            <a:ext cx="4595614" cy="358469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14300" lvl="1">
              <a:buClr>
                <a:srgbClr val="4B5D75"/>
              </a:buClr>
              <a:defRPr/>
            </a:pPr>
            <a:r>
              <a:rPr lang="en-US" sz="16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For fields appearing in documents more than 25% of the time:</a:t>
            </a:r>
          </a:p>
          <a:p>
            <a:pPr marL="288925" lvl="1" indent="-174625">
              <a:buClr>
                <a:srgbClr val="4B5D75"/>
              </a:buClr>
              <a:buFontTx/>
              <a:buChar char="•"/>
              <a:defRPr/>
            </a:pPr>
            <a:endParaRPr lang="en-U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8925" lvl="1" indent="-174625">
              <a:buClr>
                <a:srgbClr val="4B5D75"/>
              </a:buClr>
              <a:buFontTx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average, more than 50% of automated extraction at field level</a:t>
            </a:r>
          </a:p>
          <a:p>
            <a:pPr marL="288925" lvl="1" indent="-174625">
              <a:buClr>
                <a:srgbClr val="4B5D75"/>
              </a:buClr>
              <a:buFontTx/>
              <a:buChar char="•"/>
              <a:defRPr/>
            </a:pPr>
            <a:endParaRPr lang="en-US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marL="288925" lvl="1" indent="-174625">
              <a:buClr>
                <a:srgbClr val="4B5D75"/>
              </a:buClr>
              <a:buFontTx/>
              <a:buChar char="•"/>
              <a:defRPr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On average, more than 90% accuracy for automated extraction at field level</a:t>
            </a:r>
          </a:p>
        </p:txBody>
      </p:sp>
    </p:spTree>
    <p:extLst>
      <p:ext uri="{BB962C8B-B14F-4D97-AF65-F5344CB8AC3E}">
        <p14:creationId xmlns:p14="http://schemas.microsoft.com/office/powerpoint/2010/main" val="1147100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09B38D-AC79-4F76-B7CF-606C5AEF8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To-Be automated business process</a:t>
            </a:r>
            <a:br>
              <a:rPr lang="en-US" dirty="0"/>
            </a:br>
            <a:r>
              <a:rPr lang="en-US" sz="3000" dirty="0"/>
              <a:t>FX Trades reconciliation process</a:t>
            </a:r>
            <a:endParaRPr lang="ru-RU" sz="3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49737DA-F470-4C6C-A2D4-C47576606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AE5F32E-694F-469E-B15A-F37BC975519D}"/>
              </a:ext>
            </a:extLst>
          </p:cNvPr>
          <p:cNvSpPr/>
          <p:nvPr/>
        </p:nvSpPr>
        <p:spPr>
          <a:xfrm>
            <a:off x="1638299" y="2133979"/>
            <a:ext cx="1321904" cy="626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Monitor FX mailbox</a:t>
            </a:r>
            <a:endParaRPr lang="ru-RU" sz="1400" dirty="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D6A3095-70F9-4F14-814D-C7A31760BAB6}"/>
              </a:ext>
            </a:extLst>
          </p:cNvPr>
          <p:cNvSpPr/>
          <p:nvPr/>
        </p:nvSpPr>
        <p:spPr>
          <a:xfrm>
            <a:off x="530087" y="2248746"/>
            <a:ext cx="396000" cy="396000"/>
          </a:xfrm>
          <a:prstGeom prst="ellipse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</a:t>
            </a:r>
            <a:endParaRPr lang="ru-RU" dirty="0"/>
          </a:p>
        </p:txBody>
      </p: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50317423-3ADD-489E-ABCF-BD0DEF0F1050}"/>
              </a:ext>
            </a:extLst>
          </p:cNvPr>
          <p:cNvCxnSpPr>
            <a:cxnSpLocks/>
            <a:stCxn id="7" idx="6"/>
            <a:endCxn id="6" idx="1"/>
          </p:cNvCxnSpPr>
          <p:nvPr/>
        </p:nvCxnSpPr>
        <p:spPr>
          <a:xfrm>
            <a:off x="926087" y="2446746"/>
            <a:ext cx="712212" cy="31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06F8A188-E5FC-4A7B-95D7-98A370A99CD3}"/>
              </a:ext>
            </a:extLst>
          </p:cNvPr>
          <p:cNvCxnSpPr>
            <a:cxnSpLocks/>
            <a:stCxn id="6" idx="3"/>
            <a:endCxn id="28" idx="1"/>
          </p:cNvCxnSpPr>
          <p:nvPr/>
        </p:nvCxnSpPr>
        <p:spPr>
          <a:xfrm>
            <a:off x="2960203" y="2447062"/>
            <a:ext cx="462549" cy="214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AF8A52C0-9829-49C2-B526-21995A035FFD}"/>
              </a:ext>
            </a:extLst>
          </p:cNvPr>
          <p:cNvSpPr/>
          <p:nvPr/>
        </p:nvSpPr>
        <p:spPr>
          <a:xfrm>
            <a:off x="1549150" y="3632997"/>
            <a:ext cx="396000" cy="396000"/>
          </a:xfrm>
          <a:prstGeom prst="ellipse">
            <a:avLst/>
          </a:prstGeom>
          <a:solidFill>
            <a:srgbClr val="FF000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E</a:t>
            </a:r>
            <a:endParaRPr lang="ru-RU" dirty="0"/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D6A655C1-D9B3-4695-9E43-DDC4BF4E386A}"/>
              </a:ext>
            </a:extLst>
          </p:cNvPr>
          <p:cNvSpPr/>
          <p:nvPr/>
        </p:nvSpPr>
        <p:spPr>
          <a:xfrm>
            <a:off x="3422752" y="2128777"/>
            <a:ext cx="1316932" cy="640862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Classify emails</a:t>
            </a:r>
            <a:endParaRPr lang="ru-RU" sz="1400" dirty="0"/>
          </a:p>
        </p:txBody>
      </p: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A648022A-C779-4C84-B741-74864966DF3E}"/>
              </a:ext>
            </a:extLst>
          </p:cNvPr>
          <p:cNvCxnSpPr>
            <a:cxnSpLocks/>
            <a:stCxn id="11" idx="3"/>
            <a:endCxn id="49" idx="1"/>
          </p:cNvCxnSpPr>
          <p:nvPr/>
        </p:nvCxnSpPr>
        <p:spPr>
          <a:xfrm flipV="1">
            <a:off x="5932787" y="2446615"/>
            <a:ext cx="981931" cy="289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68F44B13-1E22-4F17-8B82-493688241B63}"/>
              </a:ext>
            </a:extLst>
          </p:cNvPr>
          <p:cNvSpPr txBox="1"/>
          <p:nvPr/>
        </p:nvSpPr>
        <p:spPr>
          <a:xfrm>
            <a:off x="3024013" y="2892651"/>
            <a:ext cx="5191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No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CEE6FDA-EE33-4572-BAAE-7F399082CE0A}"/>
              </a:ext>
            </a:extLst>
          </p:cNvPr>
          <p:cNvSpPr txBox="1"/>
          <p:nvPr/>
        </p:nvSpPr>
        <p:spPr>
          <a:xfrm>
            <a:off x="6254661" y="2469140"/>
            <a:ext cx="42832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Yes</a:t>
            </a:r>
            <a:endParaRPr lang="ru-RU" sz="1100" dirty="0">
              <a:solidFill>
                <a:schemeClr val="bg1"/>
              </a:solidFill>
            </a:endParaRPr>
          </a:p>
        </p:txBody>
      </p:sp>
      <p:cxnSp>
        <p:nvCxnSpPr>
          <p:cNvPr id="39" name="Connector: Elbow 38">
            <a:extLst>
              <a:ext uri="{FF2B5EF4-FFF2-40B4-BE49-F238E27FC236}">
                <a16:creationId xmlns:a16="http://schemas.microsoft.com/office/drawing/2014/main" id="{352B3DD2-10BD-49AC-A85C-25BF7BD7B71E}"/>
              </a:ext>
            </a:extLst>
          </p:cNvPr>
          <p:cNvCxnSpPr>
            <a:cxnSpLocks/>
            <a:stCxn id="11" idx="2"/>
            <a:endCxn id="24" idx="0"/>
          </p:cNvCxnSpPr>
          <p:nvPr/>
        </p:nvCxnSpPr>
        <p:spPr>
          <a:xfrm rot="5400000">
            <a:off x="3248224" y="1128433"/>
            <a:ext cx="1003491" cy="4005637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42">
            <a:extLst>
              <a:ext uri="{FF2B5EF4-FFF2-40B4-BE49-F238E27FC236}">
                <a16:creationId xmlns:a16="http://schemas.microsoft.com/office/drawing/2014/main" id="{BFEF08E8-FF2D-4A23-AEB7-11996ECD7227}"/>
              </a:ext>
            </a:extLst>
          </p:cNvPr>
          <p:cNvSpPr txBox="1"/>
          <p:nvPr/>
        </p:nvSpPr>
        <p:spPr>
          <a:xfrm>
            <a:off x="4880498" y="3376741"/>
            <a:ext cx="7713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Match?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BFB2281-1437-4879-8B62-D4B640DBA2FE}"/>
              </a:ext>
            </a:extLst>
          </p:cNvPr>
          <p:cNvSpPr/>
          <p:nvPr/>
        </p:nvSpPr>
        <p:spPr>
          <a:xfrm>
            <a:off x="6914718" y="2085248"/>
            <a:ext cx="1321904" cy="7227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Separate attachment from email</a:t>
            </a:r>
            <a:endParaRPr lang="ru-RU" sz="1400" dirty="0"/>
          </a:p>
        </p:txBody>
      </p:sp>
      <p:cxnSp>
        <p:nvCxnSpPr>
          <p:cNvPr id="64" name="Connector: Elbow 63">
            <a:extLst>
              <a:ext uri="{FF2B5EF4-FFF2-40B4-BE49-F238E27FC236}">
                <a16:creationId xmlns:a16="http://schemas.microsoft.com/office/drawing/2014/main" id="{EFAAA33B-E0DA-4EAD-B553-D2D1BA9DD316}"/>
              </a:ext>
            </a:extLst>
          </p:cNvPr>
          <p:cNvCxnSpPr>
            <a:cxnSpLocks/>
            <a:stCxn id="49" idx="3"/>
            <a:endCxn id="146" idx="1"/>
          </p:cNvCxnSpPr>
          <p:nvPr/>
        </p:nvCxnSpPr>
        <p:spPr>
          <a:xfrm>
            <a:off x="8236622" y="2446615"/>
            <a:ext cx="1351678" cy="55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ctor: Elbow 72">
            <a:extLst>
              <a:ext uri="{FF2B5EF4-FFF2-40B4-BE49-F238E27FC236}">
                <a16:creationId xmlns:a16="http://schemas.microsoft.com/office/drawing/2014/main" id="{C2B873EB-15FB-41EC-A3E0-E3EB1C374876}"/>
              </a:ext>
            </a:extLst>
          </p:cNvPr>
          <p:cNvCxnSpPr>
            <a:cxnSpLocks/>
            <a:stCxn id="92" idx="1"/>
            <a:endCxn id="147" idx="3"/>
          </p:cNvCxnSpPr>
          <p:nvPr/>
        </p:nvCxnSpPr>
        <p:spPr>
          <a:xfrm rot="10800000">
            <a:off x="7622999" y="3828262"/>
            <a:ext cx="295463" cy="151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: Rounded Corners 86">
            <a:extLst>
              <a:ext uri="{FF2B5EF4-FFF2-40B4-BE49-F238E27FC236}">
                <a16:creationId xmlns:a16="http://schemas.microsoft.com/office/drawing/2014/main" id="{3845E243-4F85-48C2-A689-D5DB6747E641}"/>
              </a:ext>
            </a:extLst>
          </p:cNvPr>
          <p:cNvSpPr/>
          <p:nvPr/>
        </p:nvSpPr>
        <p:spPr>
          <a:xfrm>
            <a:off x="9517246" y="3519130"/>
            <a:ext cx="1505255" cy="626162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Checker step to validate data</a:t>
            </a:r>
            <a:endParaRPr lang="ru-RU" sz="1400" dirty="0"/>
          </a:p>
        </p:txBody>
      </p:sp>
      <p:cxnSp>
        <p:nvCxnSpPr>
          <p:cNvPr id="89" name="Connector: Elbow 88">
            <a:extLst>
              <a:ext uri="{FF2B5EF4-FFF2-40B4-BE49-F238E27FC236}">
                <a16:creationId xmlns:a16="http://schemas.microsoft.com/office/drawing/2014/main" id="{DD2EA1B8-335F-4FD6-96A5-15827EF6B6E0}"/>
              </a:ext>
            </a:extLst>
          </p:cNvPr>
          <p:cNvCxnSpPr>
            <a:cxnSpLocks/>
            <a:stCxn id="87" idx="1"/>
            <a:endCxn id="92" idx="3"/>
          </p:cNvCxnSpPr>
          <p:nvPr/>
        </p:nvCxnSpPr>
        <p:spPr>
          <a:xfrm rot="10800000">
            <a:off x="9240366" y="3829777"/>
            <a:ext cx="276881" cy="243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1">
            <a:extLst>
              <a:ext uri="{FF2B5EF4-FFF2-40B4-BE49-F238E27FC236}">
                <a16:creationId xmlns:a16="http://schemas.microsoft.com/office/drawing/2014/main" id="{FEA5C312-C60F-4FAF-B3DD-E551D7C92420}"/>
              </a:ext>
            </a:extLst>
          </p:cNvPr>
          <p:cNvSpPr/>
          <p:nvPr/>
        </p:nvSpPr>
        <p:spPr>
          <a:xfrm>
            <a:off x="7918461" y="3516693"/>
            <a:ext cx="1321904" cy="6261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Reconciliation with DB</a:t>
            </a:r>
            <a:endParaRPr lang="ru-RU" sz="1400" dirty="0"/>
          </a:p>
        </p:txBody>
      </p:sp>
      <p:sp>
        <p:nvSpPr>
          <p:cNvPr id="147" name="Rectangle: Rounded Corners 146">
            <a:extLst>
              <a:ext uri="{FF2B5EF4-FFF2-40B4-BE49-F238E27FC236}">
                <a16:creationId xmlns:a16="http://schemas.microsoft.com/office/drawing/2014/main" id="{6144D001-54CE-4044-96FC-F3F36424094C}"/>
              </a:ext>
            </a:extLst>
          </p:cNvPr>
          <p:cNvSpPr/>
          <p:nvPr/>
        </p:nvSpPr>
        <p:spPr>
          <a:xfrm>
            <a:off x="6093446" y="3466894"/>
            <a:ext cx="1529552" cy="722734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Review DB Term sheet reconciliation</a:t>
            </a:r>
            <a:endParaRPr lang="ru-RU" sz="1400" dirty="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2ACBFF60-12EF-4C26-A991-7E1E1E51DBF0}"/>
              </a:ext>
            </a:extLst>
          </p:cNvPr>
          <p:cNvSpPr/>
          <p:nvPr/>
        </p:nvSpPr>
        <p:spPr>
          <a:xfrm>
            <a:off x="9588300" y="2134084"/>
            <a:ext cx="1365423" cy="626165"/>
          </a:xfrm>
          <a:prstGeom prst="rect">
            <a:avLst/>
          </a:prstGeom>
          <a:gradFill flip="none" rotWithShape="1">
            <a:gsLst>
              <a:gs pos="45000">
                <a:schemeClr val="accent4"/>
              </a:gs>
              <a:gs pos="55000">
                <a:schemeClr val="accent1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dirty="0"/>
          </a:p>
        </p:txBody>
      </p:sp>
      <p:cxnSp>
        <p:nvCxnSpPr>
          <p:cNvPr id="150" name="Connector: Elbow 149">
            <a:extLst>
              <a:ext uri="{FF2B5EF4-FFF2-40B4-BE49-F238E27FC236}">
                <a16:creationId xmlns:a16="http://schemas.microsoft.com/office/drawing/2014/main" id="{5474DE1A-AFDA-4967-BEB9-11E8F31EE0D6}"/>
              </a:ext>
            </a:extLst>
          </p:cNvPr>
          <p:cNvCxnSpPr>
            <a:cxnSpLocks/>
            <a:stCxn id="146" idx="2"/>
            <a:endCxn id="87" idx="0"/>
          </p:cNvCxnSpPr>
          <p:nvPr/>
        </p:nvCxnSpPr>
        <p:spPr>
          <a:xfrm rot="5400000">
            <a:off x="9891003" y="3139120"/>
            <a:ext cx="758881" cy="113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Connector: Elbow 155">
            <a:extLst>
              <a:ext uri="{FF2B5EF4-FFF2-40B4-BE49-F238E27FC236}">
                <a16:creationId xmlns:a16="http://schemas.microsoft.com/office/drawing/2014/main" id="{E7B8E5B0-7FDA-4CFA-A70A-B9A4D269FE47}"/>
              </a:ext>
            </a:extLst>
          </p:cNvPr>
          <p:cNvCxnSpPr>
            <a:cxnSpLocks/>
            <a:stCxn id="147" idx="1"/>
            <a:endCxn id="95" idx="3"/>
          </p:cNvCxnSpPr>
          <p:nvPr/>
        </p:nvCxnSpPr>
        <p:spPr>
          <a:xfrm rot="10800000" flipV="1">
            <a:off x="5694986" y="3828261"/>
            <a:ext cx="398460" cy="1124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Connector: Elbow 161">
            <a:extLst>
              <a:ext uri="{FF2B5EF4-FFF2-40B4-BE49-F238E27FC236}">
                <a16:creationId xmlns:a16="http://schemas.microsoft.com/office/drawing/2014/main" id="{024DE60E-E8C0-49AA-B8B2-6F9A34B8812B}"/>
              </a:ext>
            </a:extLst>
          </p:cNvPr>
          <p:cNvCxnSpPr>
            <a:cxnSpLocks/>
            <a:stCxn id="95" idx="2"/>
            <a:endCxn id="173" idx="0"/>
          </p:cNvCxnSpPr>
          <p:nvPr/>
        </p:nvCxnSpPr>
        <p:spPr>
          <a:xfrm rot="5400000">
            <a:off x="4992880" y="4123711"/>
            <a:ext cx="636432" cy="407781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>
            <a:extLst>
              <a:ext uri="{FF2B5EF4-FFF2-40B4-BE49-F238E27FC236}">
                <a16:creationId xmlns:a16="http://schemas.microsoft.com/office/drawing/2014/main" id="{D7ED3E68-8CB0-434D-82F9-4FE37D292D47}"/>
              </a:ext>
            </a:extLst>
          </p:cNvPr>
          <p:cNvSpPr txBox="1"/>
          <p:nvPr/>
        </p:nvSpPr>
        <p:spPr>
          <a:xfrm>
            <a:off x="5541450" y="3941396"/>
            <a:ext cx="36580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No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1C6A101B-2913-4E6F-8501-8E5A7A8C1050}"/>
              </a:ext>
            </a:extLst>
          </p:cNvPr>
          <p:cNvSpPr txBox="1"/>
          <p:nvPr/>
        </p:nvSpPr>
        <p:spPr>
          <a:xfrm>
            <a:off x="4885139" y="3821579"/>
            <a:ext cx="4441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Yes</a:t>
            </a:r>
            <a:endParaRPr lang="ru-RU" sz="1100" dirty="0">
              <a:solidFill>
                <a:schemeClr val="bg1"/>
              </a:solidFill>
            </a:endParaRPr>
          </a:p>
        </p:txBody>
      </p:sp>
      <p:sp>
        <p:nvSpPr>
          <p:cNvPr id="173" name="Rectangle 172">
            <a:extLst>
              <a:ext uri="{FF2B5EF4-FFF2-40B4-BE49-F238E27FC236}">
                <a16:creationId xmlns:a16="http://schemas.microsoft.com/office/drawing/2014/main" id="{E52F57BF-30DE-44EF-8371-27AA7D7F0165}"/>
              </a:ext>
            </a:extLst>
          </p:cNvPr>
          <p:cNvSpPr/>
          <p:nvPr/>
        </p:nvSpPr>
        <p:spPr>
          <a:xfrm>
            <a:off x="4296525" y="4645817"/>
            <a:ext cx="1621360" cy="9626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Send email to SME highlighting discrepancies</a:t>
            </a:r>
            <a:endParaRPr lang="ru-RU" sz="1400" dirty="0"/>
          </a:p>
        </p:txBody>
      </p:sp>
      <p:cxnSp>
        <p:nvCxnSpPr>
          <p:cNvPr id="176" name="Connector: Elbow 175">
            <a:extLst>
              <a:ext uri="{FF2B5EF4-FFF2-40B4-BE49-F238E27FC236}">
                <a16:creationId xmlns:a16="http://schemas.microsoft.com/office/drawing/2014/main" id="{906830A6-1952-43BB-A27D-3FE46F002548}"/>
              </a:ext>
            </a:extLst>
          </p:cNvPr>
          <p:cNvCxnSpPr>
            <a:cxnSpLocks/>
            <a:stCxn id="173" idx="1"/>
            <a:endCxn id="24" idx="4"/>
          </p:cNvCxnSpPr>
          <p:nvPr/>
        </p:nvCxnSpPr>
        <p:spPr>
          <a:xfrm rot="10800000">
            <a:off x="1747151" y="4028998"/>
            <a:ext cx="2549375" cy="1098147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Cylinder 196">
            <a:extLst>
              <a:ext uri="{FF2B5EF4-FFF2-40B4-BE49-F238E27FC236}">
                <a16:creationId xmlns:a16="http://schemas.microsoft.com/office/drawing/2014/main" id="{27024176-55F6-4CE9-A8A6-B603A07A97A4}"/>
              </a:ext>
            </a:extLst>
          </p:cNvPr>
          <p:cNvSpPr/>
          <p:nvPr/>
        </p:nvSpPr>
        <p:spPr>
          <a:xfrm>
            <a:off x="7928400" y="4474793"/>
            <a:ext cx="1306984" cy="967079"/>
          </a:xfrm>
          <a:prstGeom prst="can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Trades Database</a:t>
            </a:r>
            <a:endParaRPr lang="ru-RU" sz="1400" dirty="0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47342EC4-ADF0-4D0C-9306-3A6343CA28C9}"/>
              </a:ext>
            </a:extLst>
          </p:cNvPr>
          <p:cNvSpPr/>
          <p:nvPr/>
        </p:nvSpPr>
        <p:spPr>
          <a:xfrm>
            <a:off x="9013041" y="5808228"/>
            <a:ext cx="1398471" cy="3694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350" dirty="0"/>
              <a:t>Robotic bot (RPA)</a:t>
            </a:r>
            <a:endParaRPr lang="ru-RU" sz="1350" dirty="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59D1F79A-BA3E-4B81-973B-26743371A965}"/>
              </a:ext>
            </a:extLst>
          </p:cNvPr>
          <p:cNvSpPr/>
          <p:nvPr/>
        </p:nvSpPr>
        <p:spPr>
          <a:xfrm>
            <a:off x="7323084" y="5813088"/>
            <a:ext cx="1529551" cy="369419"/>
          </a:xfrm>
          <a:prstGeom prst="rect">
            <a:avLst/>
          </a:prstGeom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en-US" sz="1350" dirty="0"/>
              <a:t>Cognitive bot (ML)</a:t>
            </a:r>
            <a:endParaRPr lang="ru-RU" sz="1350" dirty="0"/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A48F4741-6D29-4915-995C-4F7594F4A7DF}"/>
              </a:ext>
            </a:extLst>
          </p:cNvPr>
          <p:cNvSpPr/>
          <p:nvPr/>
        </p:nvSpPr>
        <p:spPr>
          <a:xfrm>
            <a:off x="10534349" y="5807596"/>
            <a:ext cx="1412485" cy="370051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Manual step</a:t>
            </a:r>
            <a:endParaRPr lang="ru-RU" sz="1400" dirty="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02E3236-2770-4B56-916D-5429D22FCBFB}"/>
              </a:ext>
            </a:extLst>
          </p:cNvPr>
          <p:cNvSpPr/>
          <p:nvPr/>
        </p:nvSpPr>
        <p:spPr>
          <a:xfrm>
            <a:off x="2870540" y="3466121"/>
            <a:ext cx="1321904" cy="7242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Send confirmation emails</a:t>
            </a:r>
            <a:endParaRPr lang="ru-RU" sz="1400" dirty="0"/>
          </a:p>
        </p:txBody>
      </p:sp>
      <p:sp>
        <p:nvSpPr>
          <p:cNvPr id="11" name="Diamond 10">
            <a:extLst>
              <a:ext uri="{FF2B5EF4-FFF2-40B4-BE49-F238E27FC236}">
                <a16:creationId xmlns:a16="http://schemas.microsoft.com/office/drawing/2014/main" id="{1F802744-C887-4EBE-9B95-1A331BB2C5B4}"/>
              </a:ext>
            </a:extLst>
          </p:cNvPr>
          <p:cNvSpPr/>
          <p:nvPr/>
        </p:nvSpPr>
        <p:spPr>
          <a:xfrm>
            <a:off x="5572787" y="2269506"/>
            <a:ext cx="360000" cy="360000"/>
          </a:xfrm>
          <a:prstGeom prst="diamond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A8E4C96-E285-4056-A587-7F721CBDA569}"/>
              </a:ext>
            </a:extLst>
          </p:cNvPr>
          <p:cNvSpPr txBox="1"/>
          <p:nvPr/>
        </p:nvSpPr>
        <p:spPr>
          <a:xfrm>
            <a:off x="5492723" y="1997048"/>
            <a:ext cx="70243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Is FX?</a:t>
            </a:r>
            <a:endParaRPr lang="ru-RU" sz="1400" dirty="0">
              <a:solidFill>
                <a:schemeClr val="bg1"/>
              </a:solidFill>
            </a:endParaRPr>
          </a:p>
        </p:txBody>
      </p:sp>
      <p:cxnSp>
        <p:nvCxnSpPr>
          <p:cNvPr id="71" name="Connector: Elbow 70">
            <a:extLst>
              <a:ext uri="{FF2B5EF4-FFF2-40B4-BE49-F238E27FC236}">
                <a16:creationId xmlns:a16="http://schemas.microsoft.com/office/drawing/2014/main" id="{23D3DB9D-667F-4CB8-921F-B2316B258FA8}"/>
              </a:ext>
            </a:extLst>
          </p:cNvPr>
          <p:cNvCxnSpPr>
            <a:cxnSpLocks/>
            <a:stCxn id="28" idx="3"/>
            <a:endCxn id="11" idx="1"/>
          </p:cNvCxnSpPr>
          <p:nvPr/>
        </p:nvCxnSpPr>
        <p:spPr>
          <a:xfrm>
            <a:off x="4739684" y="2449208"/>
            <a:ext cx="833103" cy="298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Diamond 94">
            <a:extLst>
              <a:ext uri="{FF2B5EF4-FFF2-40B4-BE49-F238E27FC236}">
                <a16:creationId xmlns:a16="http://schemas.microsoft.com/office/drawing/2014/main" id="{65170037-87E7-4776-B6D0-F68603ADCFB1}"/>
              </a:ext>
            </a:extLst>
          </p:cNvPr>
          <p:cNvSpPr/>
          <p:nvPr/>
        </p:nvSpPr>
        <p:spPr>
          <a:xfrm>
            <a:off x="5334986" y="3649385"/>
            <a:ext cx="360000" cy="360000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9" name="Connector: Elbow 118">
            <a:extLst>
              <a:ext uri="{FF2B5EF4-FFF2-40B4-BE49-F238E27FC236}">
                <a16:creationId xmlns:a16="http://schemas.microsoft.com/office/drawing/2014/main" id="{5E4B8A7A-0C69-49BF-9700-73B3A90B3153}"/>
              </a:ext>
            </a:extLst>
          </p:cNvPr>
          <p:cNvCxnSpPr>
            <a:cxnSpLocks/>
            <a:stCxn id="95" idx="1"/>
            <a:endCxn id="57" idx="3"/>
          </p:cNvCxnSpPr>
          <p:nvPr/>
        </p:nvCxnSpPr>
        <p:spPr>
          <a:xfrm rot="10800000">
            <a:off x="4192444" y="3828261"/>
            <a:ext cx="1142542" cy="1125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81335A6E-A817-4FBF-BFD4-7A87A558D358}"/>
              </a:ext>
            </a:extLst>
          </p:cNvPr>
          <p:cNvCxnSpPr>
            <a:cxnSpLocks/>
            <a:stCxn id="92" idx="2"/>
            <a:endCxn id="197" idx="1"/>
          </p:cNvCxnSpPr>
          <p:nvPr/>
        </p:nvCxnSpPr>
        <p:spPr>
          <a:xfrm>
            <a:off x="8579413" y="4142858"/>
            <a:ext cx="2479" cy="331935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Rectangle 93">
            <a:extLst>
              <a:ext uri="{FF2B5EF4-FFF2-40B4-BE49-F238E27FC236}">
                <a16:creationId xmlns:a16="http://schemas.microsoft.com/office/drawing/2014/main" id="{8E5815FC-D68A-4F29-AC3E-6A739F00A37E}"/>
              </a:ext>
            </a:extLst>
          </p:cNvPr>
          <p:cNvSpPr/>
          <p:nvPr/>
        </p:nvSpPr>
        <p:spPr>
          <a:xfrm>
            <a:off x="9603455" y="2207530"/>
            <a:ext cx="138455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FX term sheet data extraction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4F30455-12D8-4ECD-AED5-920BCA86B3AC}"/>
              </a:ext>
            </a:extLst>
          </p:cNvPr>
          <p:cNvSpPr txBox="1"/>
          <p:nvPr/>
        </p:nvSpPr>
        <p:spPr>
          <a:xfrm>
            <a:off x="11022501" y="2092903"/>
            <a:ext cx="12126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bg1"/>
                </a:solidFill>
              </a:rPr>
              <a:t>ML for emails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00" dirty="0">
                <a:solidFill>
                  <a:schemeClr val="bg1"/>
                </a:solidFill>
              </a:rPr>
              <a:t>Rules for Excel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1A6BF926-1B7D-47E3-97DF-89A5A56F7A92}"/>
              </a:ext>
            </a:extLst>
          </p:cNvPr>
          <p:cNvSpPr txBox="1"/>
          <p:nvPr/>
        </p:nvSpPr>
        <p:spPr>
          <a:xfrm>
            <a:off x="11022501" y="3490311"/>
            <a:ext cx="121267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sz="1000" dirty="0" err="1">
                <a:solidFill>
                  <a:schemeClr val="bg1"/>
                </a:solidFill>
              </a:rPr>
              <a:t>Could</a:t>
            </a:r>
            <a:r>
              <a:rPr lang="fr-FR" sz="1000" dirty="0">
                <a:solidFill>
                  <a:schemeClr val="bg1"/>
                </a:solidFill>
              </a:rPr>
              <a:t> </a:t>
            </a:r>
            <a:r>
              <a:rPr lang="fr-FR" sz="1000" dirty="0" err="1">
                <a:solidFill>
                  <a:schemeClr val="bg1"/>
                </a:solidFill>
              </a:rPr>
              <a:t>be</a:t>
            </a:r>
            <a:r>
              <a:rPr lang="fr-FR" sz="1000" dirty="0">
                <a:solidFill>
                  <a:schemeClr val="bg1"/>
                </a:solidFill>
              </a:rPr>
              <a:t> </a:t>
            </a:r>
            <a:r>
              <a:rPr lang="fr-FR" sz="1000" dirty="0" err="1">
                <a:solidFill>
                  <a:schemeClr val="bg1"/>
                </a:solidFill>
              </a:rPr>
              <a:t>limited</a:t>
            </a:r>
            <a:r>
              <a:rPr lang="fr-FR" sz="1000" dirty="0">
                <a:solidFill>
                  <a:schemeClr val="bg1"/>
                </a:solidFill>
              </a:rPr>
              <a:t> to exceptions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E5703BB9-8DD8-404C-9784-FF2B2CD0C5F0}"/>
              </a:ext>
            </a:extLst>
          </p:cNvPr>
          <p:cNvSpPr txBox="1"/>
          <p:nvPr/>
        </p:nvSpPr>
        <p:spPr>
          <a:xfrm>
            <a:off x="6093446" y="4237295"/>
            <a:ext cx="1832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Could disappear </a:t>
            </a:r>
            <a:br>
              <a:rPr lang="en-US" sz="1000" dirty="0">
                <a:solidFill>
                  <a:schemeClr val="bg1"/>
                </a:solidFill>
              </a:rPr>
            </a:br>
            <a:r>
              <a:rPr lang="en-US" sz="1000" dirty="0">
                <a:solidFill>
                  <a:schemeClr val="bg1"/>
                </a:solidFill>
              </a:rPr>
              <a:t>as manual step</a:t>
            </a:r>
            <a:endParaRPr lang="fr-FR" sz="1000" dirty="0">
              <a:solidFill>
                <a:schemeClr val="bg1"/>
              </a:solidFill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E19C521-AFB5-46C5-AC5B-C94DD517F5C6}"/>
              </a:ext>
            </a:extLst>
          </p:cNvPr>
          <p:cNvCxnSpPr>
            <a:stCxn id="57" idx="1"/>
            <a:endCxn id="24" idx="6"/>
          </p:cNvCxnSpPr>
          <p:nvPr/>
        </p:nvCxnSpPr>
        <p:spPr>
          <a:xfrm flipH="1">
            <a:off x="1945150" y="3828260"/>
            <a:ext cx="925390" cy="273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ZoneTexte 46">
            <a:extLst>
              <a:ext uri="{FF2B5EF4-FFF2-40B4-BE49-F238E27FC236}">
                <a16:creationId xmlns:a16="http://schemas.microsoft.com/office/drawing/2014/main" id="{69DD769A-DF4B-4596-9569-059AC2BC572B}"/>
              </a:ext>
            </a:extLst>
          </p:cNvPr>
          <p:cNvSpPr txBox="1"/>
          <p:nvPr/>
        </p:nvSpPr>
        <p:spPr>
          <a:xfrm>
            <a:off x="4296525" y="5687696"/>
            <a:ext cx="18324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000" dirty="0">
                <a:solidFill>
                  <a:schemeClr val="bg1"/>
                </a:solidFill>
              </a:rPr>
              <a:t>Could go to middle office at later stage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674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963417-0104-4A4B-BCD8-6E8DD72A5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ym typeface="Arial Black"/>
              </a:rPr>
              <a:t>Scope of </a:t>
            </a:r>
            <a:r>
              <a:rPr lang="en-US" b="1" dirty="0" err="1">
                <a:sym typeface="Arial Black"/>
              </a:rPr>
              <a:t>PoC</a:t>
            </a:r>
            <a:r>
              <a:rPr lang="en-US" b="1" dirty="0">
                <a:sym typeface="Arial Black"/>
              </a:rPr>
              <a:t> covers 73% of operations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46DDF7-660B-4961-98B1-A31F300B0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66F6E1-03D9-42D8-9D3E-352ED29AD58C}"/>
              </a:ext>
            </a:extLst>
          </p:cNvPr>
          <p:cNvSpPr/>
          <p:nvPr/>
        </p:nvSpPr>
        <p:spPr>
          <a:xfrm>
            <a:off x="838200" y="1790699"/>
            <a:ext cx="10515600" cy="42645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6" name="ZoneTexte 9">
            <a:extLst>
              <a:ext uri="{FF2B5EF4-FFF2-40B4-BE49-F238E27FC236}">
                <a16:creationId xmlns:a16="http://schemas.microsoft.com/office/drawing/2014/main" id="{D18442AC-0C0B-4C7E-9422-12CF9CCA6A33}"/>
              </a:ext>
            </a:extLst>
          </p:cNvPr>
          <p:cNvSpPr txBox="1"/>
          <p:nvPr/>
        </p:nvSpPr>
        <p:spPr>
          <a:xfrm>
            <a:off x="8818601" y="2362433"/>
            <a:ext cx="2027860" cy="3453650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solidFill>
              <a:srgbClr val="5B9BD5"/>
            </a:solidFill>
            <a:prstDash val="sysDash"/>
          </a:ln>
        </p:spPr>
        <p:txBody>
          <a:bodyPr wrap="square" rtlCol="0" anchor="ctr">
            <a:noAutofit/>
          </a:bodyPr>
          <a:lstStyle/>
          <a:p>
            <a:pPr marL="263525" lvl="0" indent="-263525">
              <a:spcAft>
                <a:spcPts val="1200"/>
              </a:spcAft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30739AC-B4C2-4BDB-BA0F-49D54C18738D}"/>
              </a:ext>
            </a:extLst>
          </p:cNvPr>
          <p:cNvCxnSpPr/>
          <p:nvPr>
            <p:custDataLst>
              <p:tags r:id="rId2"/>
            </p:custDataLst>
          </p:nvPr>
        </p:nvCxnSpPr>
        <p:spPr bwMode="auto">
          <a:xfrm>
            <a:off x="8039100" y="3476625"/>
            <a:ext cx="1104900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ED8E0455-4F46-41AE-8821-2FF49BAED2E0}"/>
              </a:ext>
            </a:extLst>
          </p:cNvPr>
          <p:cNvCxnSpPr/>
          <p:nvPr>
            <p:custDataLst>
              <p:tags r:id="rId3"/>
            </p:custDataLst>
          </p:nvPr>
        </p:nvCxnSpPr>
        <p:spPr bwMode="auto">
          <a:xfrm>
            <a:off x="5543550" y="3305175"/>
            <a:ext cx="1104900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EB52474-0490-493A-86F4-25526DB62B24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3048000" y="2781300"/>
            <a:ext cx="1104900" cy="0"/>
          </a:xfrm>
          <a:prstGeom prst="line">
            <a:avLst/>
          </a:prstGeom>
          <a:ln w="3175">
            <a:solidFill>
              <a:schemeClr val="tx1"/>
            </a:solidFill>
            <a:prstDash val="lgDash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38EEFCAA-D8F7-437A-8271-B9E25621CD61}"/>
              </a:ext>
            </a:extLst>
          </p:cNvPr>
          <p:cNvGraphicFramePr>
            <a:graphicFrameLocks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3663060115"/>
              </p:ext>
            </p:extLst>
          </p:nvPr>
        </p:nvGraphicFramePr>
        <p:xfrm>
          <a:off x="990600" y="2667000"/>
          <a:ext cx="10201331" cy="28478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51" name="Chart" r:id="rId15" imgW="10201331" imgH="2847883" progId="MSGraph.Chart.8">
                  <p:embed followColorScheme="full"/>
                </p:oleObj>
              </mc:Choice>
              <mc:Fallback>
                <p:oleObj name="Chart" r:id="rId15" imgW="10201331" imgH="2847883" progId="MSGraph.Chart.8">
                  <p:embed followColorScheme="full"/>
                  <p:pic>
                    <p:nvPicPr>
                      <p:cNvPr id="49" name="Object 48">
                        <a:extLst>
                          <a:ext uri="{FF2B5EF4-FFF2-40B4-BE49-F238E27FC236}">
                            <a16:creationId xmlns:a16="http://schemas.microsoft.com/office/drawing/2014/main" id="{CBF6ED6C-E632-49AC-B29F-8BC8B5C358C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990600" y="2667000"/>
                        <a:ext cx="10201331" cy="284788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617DE40B-0183-4168-B657-C3370E8AE52F}"/>
              </a:ext>
            </a:extLst>
          </p:cNvPr>
          <p:cNvSpPr>
            <a:spLocks noGrp="1"/>
          </p:cNvSpPr>
          <p:nvPr>
            <p:custDataLst>
              <p:tags r:id="rId6"/>
            </p:custDataLst>
          </p:nvPr>
        </p:nvSpPr>
        <p:spPr bwMode="auto">
          <a:xfrm>
            <a:off x="9390063" y="5502275"/>
            <a:ext cx="900113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lIns="0" tIns="0" rIns="0" bIns="0" numCol="1" spcCol="0" rtlCol="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9637BBF6-D52B-481A-B6A7-1D954DCA80B7}" type="datetime'''''Po''C'''' ''''S''c''''o''''p''''''''''e'''''''''''''''''''">
              <a:rPr lang="en-GB" altLang="en-US" sz="12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/>
              <a:t>PoC Scope</a:t>
            </a:fld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16EBE1C4-9D45-4107-B895-E7DE47EBC580}"/>
              </a:ext>
            </a:extLst>
          </p:cNvPr>
          <p:cNvSpPr>
            <a:spLocks noGrp="1"/>
          </p:cNvSpPr>
          <p:nvPr>
            <p:custDataLst>
              <p:tags r:id="rId7"/>
            </p:custDataLst>
          </p:nvPr>
        </p:nvSpPr>
        <p:spPr bwMode="auto">
          <a:xfrm>
            <a:off x="6443663" y="5502275"/>
            <a:ext cx="1800225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lIns="0" tIns="0" rIns="0" bIns="0" numCol="1" spcCol="0" rtlCol="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50F7286C-3E97-48CE-B8EF-D943BEFFAEF1}" type="datetime'''B. Exce''p''tion''s, Asian'', ''''A''''me''r''ic''a''n Fwd'">
              <a:rPr lang="en-GB" altLang="en-US" sz="12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/>
              <a:t>B. Exceptions, Asian, American Fwd</a:t>
            </a:fld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8EA82BAE-0F8A-447F-9995-50FDBBC36894}"/>
              </a:ext>
            </a:extLst>
          </p:cNvPr>
          <p:cNvSpPr>
            <a:spLocks noGrp="1"/>
          </p:cNvSpPr>
          <p:nvPr>
            <p:custDataLst>
              <p:tags r:id="rId8"/>
            </p:custDataLst>
          </p:nvPr>
        </p:nvSpPr>
        <p:spPr bwMode="auto">
          <a:xfrm>
            <a:off x="4633913" y="5502275"/>
            <a:ext cx="428625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lIns="0" tIns="0" rIns="0" bIns="0" numCol="1" spcCol="0" rtlCol="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67823E3C-7BF6-4ADA-BA6B-5E0F31D00C46}" type="datetime'''F''LE''''''''''''''''X'''''''''''''''''''''''''''''">
              <a:rPr lang="en-GB" altLang="en-US" sz="12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/>
              <a:t>FLEX</a:t>
            </a:fld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B67DD78B-B3EF-4B99-95BC-1ECD9EB69C08}"/>
              </a:ext>
            </a:extLst>
          </p:cNvPr>
          <p:cNvSpPr>
            <a:spLocks noGrp="1"/>
          </p:cNvSpPr>
          <p:nvPr>
            <p:custDataLst>
              <p:tags r:id="rId9"/>
            </p:custDataLst>
          </p:nvPr>
        </p:nvSpPr>
        <p:spPr bwMode="gray">
          <a:xfrm>
            <a:off x="4519613" y="2573338"/>
            <a:ext cx="657225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b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BE3A94E9-F0B5-456E-9226-1FC7890381CE}" type="datetime'''2''''''''0'''',''''''''''''''''''''''''''''''3''''4''''%'''">
              <a:rPr lang="en-GB" altLang="en-US"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20,34%</a:t>
            </a:fld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E0020382-3D9C-46DC-AF1A-38ACBF35E82A}"/>
              </a:ext>
            </a:extLst>
          </p:cNvPr>
          <p:cNvSpPr>
            <a:spLocks noGrp="1"/>
          </p:cNvSpPr>
          <p:nvPr>
            <p:custDataLst>
              <p:tags r:id="rId10"/>
            </p:custDataLst>
          </p:nvPr>
        </p:nvSpPr>
        <p:spPr bwMode="gray">
          <a:xfrm>
            <a:off x="1976438" y="2573338"/>
            <a:ext cx="754063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b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F10E5B8B-D935-4209-9AE8-330CE848E0F0}" type="datetime'''1''''''''''''''''''0''0'''''''''''''',''00''''''%'''''''">
              <a:rPr lang="en-GB" altLang="en-US" sz="120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100,00%</a:t>
            </a:fld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E4AA2BAF-5D5A-434D-B06F-8E89E3EC5274}"/>
              </a:ext>
            </a:extLst>
          </p:cNvPr>
          <p:cNvSpPr>
            <a:spLocks noGrp="1"/>
          </p:cNvSpPr>
          <p:nvPr>
            <p:custDataLst>
              <p:tags r:id="rId11"/>
            </p:custDataLst>
          </p:nvPr>
        </p:nvSpPr>
        <p:spPr bwMode="gray">
          <a:xfrm>
            <a:off x="9510713" y="3268663"/>
            <a:ext cx="657225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b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F5686CB0-0C84-4EA3-9333-B29550F12DAB}" type="datetime'''''''7''3'''''''',''''2''''1''''''''''%'''''''''''''">
              <a:rPr lang="en-GB" altLang="en-US"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73,21%</a:t>
            </a:fld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FF619074-A398-4832-9583-85043BCCB0BC}"/>
              </a:ext>
            </a:extLst>
          </p:cNvPr>
          <p:cNvSpPr>
            <a:spLocks noGrp="1"/>
          </p:cNvSpPr>
          <p:nvPr>
            <p:custDataLst>
              <p:tags r:id="rId12"/>
            </p:custDataLst>
          </p:nvPr>
        </p:nvSpPr>
        <p:spPr bwMode="auto">
          <a:xfrm>
            <a:off x="1377950" y="5502275"/>
            <a:ext cx="194945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lIns="0" tIns="0" rIns="0" bIns="0" numCol="1" spcCol="0" rtlCol="0" anchor="t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D2017F27-1E26-428A-9D30-76296E402818}" type="datetime'Total ''Oper''ation''s va''lidated (F''X'''' Op''t''ions)'''">
              <a:rPr lang="en-GB" altLang="en-US" sz="1200" b="1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/>
              <a:t>Total Operations validated (FX Options)</a:t>
            </a:fld>
            <a:endParaRPr lang="en-GB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4360B87B-B09F-4EF7-B022-C44C9C102D3A}"/>
              </a:ext>
            </a:extLst>
          </p:cNvPr>
          <p:cNvSpPr>
            <a:spLocks noGrp="1"/>
          </p:cNvSpPr>
          <p:nvPr>
            <p:custDataLst>
              <p:tags r:id="rId13"/>
            </p:custDataLst>
          </p:nvPr>
        </p:nvSpPr>
        <p:spPr bwMode="gray">
          <a:xfrm>
            <a:off x="7064375" y="3097213"/>
            <a:ext cx="560388" cy="182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rgbClr r="0" g="0" b="0"/>
                </a:solidFill>
              </a14:hiddenFill>
            </a:ext>
          </a:extLst>
        </p:spPr>
        <p:txBody>
          <a:bodyPr vert="horz" wrap="none" lIns="25400" tIns="0" rIns="25400" bIns="0" numCol="1" spcCol="0" rtlCol="0" anchor="b" anchorCtr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fld id="{49567B3B-7177-4F9A-9D0F-2ABA806DB474}" type="datetime'''6,4''''''''''5''''''''''''''%'''''''''''''''">
              <a:rPr lang="en-GB" altLang="en-US" sz="120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  <a:sym typeface="Verdana" panose="020B0604030504040204" pitchFamily="34" charset="0"/>
              </a:rPr>
              <a:pPr marL="0" indent="0" algn="ctr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</a:pPr>
              <a:t>6,45%</a:t>
            </a:fld>
            <a:endParaRPr lang="en-GB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  <a:sym typeface="Verdana" panose="020B0604030504040204" pitchFamily="34" charset="0"/>
            </a:endParaRPr>
          </a:p>
        </p:txBody>
      </p:sp>
      <p:sp>
        <p:nvSpPr>
          <p:cNvPr id="19" name="ZoneTexte 9">
            <a:extLst>
              <a:ext uri="{FF2B5EF4-FFF2-40B4-BE49-F238E27FC236}">
                <a16:creationId xmlns:a16="http://schemas.microsoft.com/office/drawing/2014/main" id="{7C3AF8DF-6EE9-4B45-A1B7-63920EB36C70}"/>
              </a:ext>
            </a:extLst>
          </p:cNvPr>
          <p:cNvSpPr txBox="1"/>
          <p:nvPr/>
        </p:nvSpPr>
        <p:spPr>
          <a:xfrm>
            <a:off x="1919664" y="3752486"/>
            <a:ext cx="860295" cy="627238"/>
          </a:xfrm>
          <a:prstGeom prst="rect">
            <a:avLst/>
          </a:prstGeom>
          <a:solidFill>
            <a:srgbClr val="D0D0CE"/>
          </a:solidFill>
          <a:ln w="3175">
            <a:solidFill>
              <a:srgbClr val="D0D0CE"/>
            </a:solidFill>
            <a:prstDash val="solid"/>
          </a:ln>
        </p:spPr>
        <p:txBody>
          <a:bodyPr vert="horz" wrap="square" lIns="0" tIns="0" rIns="0" bIns="0" rtlCol="0" anchor="ctr">
            <a:noAutofit/>
          </a:bodyPr>
          <a:lstStyle/>
          <a:p>
            <a:pPr lvl="0" algn="ctr">
              <a:spcAft>
                <a:spcPts val="1200"/>
              </a:spcAft>
            </a:pPr>
            <a:r>
              <a:rPr lang="en-US" sz="1600" b="1" dirty="0"/>
              <a:t>0,41 </a:t>
            </a:r>
            <a:br>
              <a:rPr lang="en-US" sz="1600" b="1" dirty="0"/>
            </a:br>
            <a:r>
              <a:rPr lang="en-US" sz="1600" b="1" dirty="0"/>
              <a:t>FTEs</a:t>
            </a:r>
          </a:p>
        </p:txBody>
      </p:sp>
      <p:sp>
        <p:nvSpPr>
          <p:cNvPr id="20" name="ZoneTexte 9">
            <a:extLst>
              <a:ext uri="{FF2B5EF4-FFF2-40B4-BE49-F238E27FC236}">
                <a16:creationId xmlns:a16="http://schemas.microsoft.com/office/drawing/2014/main" id="{4D54D999-99CC-46C8-8727-2A8D749C3644}"/>
              </a:ext>
            </a:extLst>
          </p:cNvPr>
          <p:cNvSpPr txBox="1"/>
          <p:nvPr/>
        </p:nvSpPr>
        <p:spPr>
          <a:xfrm>
            <a:off x="9402383" y="4181003"/>
            <a:ext cx="860295" cy="627238"/>
          </a:xfrm>
          <a:prstGeom prst="rect">
            <a:avLst/>
          </a:prstGeom>
          <a:solidFill>
            <a:srgbClr val="62B5E5"/>
          </a:solidFill>
          <a:ln w="3175">
            <a:solidFill>
              <a:srgbClr val="62B5E5"/>
            </a:solidFill>
            <a:prstDash val="solid"/>
          </a:ln>
        </p:spPr>
        <p:txBody>
          <a:bodyPr vert="horz" wrap="square" lIns="0" tIns="0" rIns="0" bIns="0" rtlCol="0" anchor="ctr">
            <a:noAutofit/>
          </a:bodyPr>
          <a:lstStyle/>
          <a:p>
            <a:pPr lvl="0" algn="ctr">
              <a:spcAft>
                <a:spcPts val="1200"/>
              </a:spcAft>
            </a:pPr>
            <a:r>
              <a:rPr lang="en-US" sz="1600" b="1" dirty="0"/>
              <a:t>0,24 </a:t>
            </a:r>
            <a:br>
              <a:rPr lang="en-US" sz="1600" b="1" dirty="0"/>
            </a:br>
            <a:r>
              <a:rPr lang="en-US" sz="1600" b="1" dirty="0"/>
              <a:t>FTEs</a:t>
            </a:r>
          </a:p>
        </p:txBody>
      </p:sp>
    </p:spTree>
    <p:extLst>
      <p:ext uri="{BB962C8B-B14F-4D97-AF65-F5344CB8AC3E}">
        <p14:creationId xmlns:p14="http://schemas.microsoft.com/office/powerpoint/2010/main" val="11873744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01DB4-43C2-4E28-BF7C-888694E82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934700" cy="1325563"/>
          </a:xfrm>
        </p:spPr>
        <p:txBody>
          <a:bodyPr/>
          <a:lstStyle/>
          <a:p>
            <a:r>
              <a:rPr lang="en-US" dirty="0"/>
              <a:t>FX Deals – 24* fields for extraction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D50277-8189-4DCA-AD39-CF67D960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8" name="Content Placeholder 9">
            <a:extLst>
              <a:ext uri="{FF2B5EF4-FFF2-40B4-BE49-F238E27FC236}">
                <a16:creationId xmlns:a16="http://schemas.microsoft.com/office/drawing/2014/main" id="{237E93BD-2D92-4103-A1A4-6A1BF2A029A2}"/>
              </a:ext>
            </a:extLst>
          </p:cNvPr>
          <p:cNvSpPr txBox="1">
            <a:spLocks/>
          </p:cNvSpPr>
          <p:nvPr/>
        </p:nvSpPr>
        <p:spPr>
          <a:xfrm>
            <a:off x="838200" y="1698312"/>
            <a:ext cx="10515600" cy="4092888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>
            <a:lvl1pPr marL="228594" indent="-228594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Contrapartida</a:t>
            </a:r>
            <a:r>
              <a:rPr lang="en-US" sz="1600" dirty="0"/>
              <a:t>**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Tipo</a:t>
            </a:r>
            <a:r>
              <a:rPr lang="en-US" sz="1600" dirty="0"/>
              <a:t> de </a:t>
            </a:r>
            <a:r>
              <a:rPr lang="en-US" sz="1600" dirty="0" err="1"/>
              <a:t>Opcion</a:t>
            </a: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Estralegia</a:t>
            </a:r>
            <a:r>
              <a:rPr lang="en-US" sz="1600" dirty="0"/>
              <a:t> / Direction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Opcion</a:t>
            </a:r>
            <a:r>
              <a:rPr lang="en-US" sz="1600" dirty="0"/>
              <a:t> 1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Divisa</a:t>
            </a:r>
            <a:r>
              <a:rPr lang="en-US" sz="1600" dirty="0"/>
              <a:t> 1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Opcion</a:t>
            </a:r>
            <a:r>
              <a:rPr lang="en-US" sz="1600" dirty="0"/>
              <a:t> 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Divisa</a:t>
            </a:r>
            <a:r>
              <a:rPr lang="en-US" sz="1600" dirty="0"/>
              <a:t> 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Nominal 1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Nominal 2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Strike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Precio</a:t>
            </a: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Prima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Divisa</a:t>
            </a:r>
            <a:r>
              <a:rPr lang="en-US" sz="1600" dirty="0"/>
              <a:t> Prima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Fecha</a:t>
            </a:r>
            <a:r>
              <a:rPr lang="en-US" sz="1600" dirty="0"/>
              <a:t> Pago Prima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Fecha</a:t>
            </a:r>
            <a:r>
              <a:rPr lang="en-US" sz="1600" dirty="0"/>
              <a:t> de </a:t>
            </a:r>
            <a:r>
              <a:rPr lang="en-US" sz="1600" dirty="0" err="1"/>
              <a:t>Inicio</a:t>
            </a: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Fecha</a:t>
            </a:r>
            <a:r>
              <a:rPr lang="en-US" sz="1600" dirty="0"/>
              <a:t> de </a:t>
            </a:r>
            <a:r>
              <a:rPr lang="en-US" sz="1600" dirty="0" err="1"/>
              <a:t>Vencimiento</a:t>
            </a: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1600" dirty="0" err="1"/>
              <a:t>Fecha</a:t>
            </a:r>
            <a:r>
              <a:rPr lang="en-US" sz="1600" dirty="0"/>
              <a:t> </a:t>
            </a:r>
            <a:r>
              <a:rPr lang="en-US" sz="1600" dirty="0" err="1"/>
              <a:t>pago</a:t>
            </a:r>
            <a:r>
              <a:rPr lang="en-US" sz="1600" dirty="0"/>
              <a:t> </a:t>
            </a:r>
            <a:r>
              <a:rPr lang="en-US" sz="1600" dirty="0" err="1"/>
              <a:t>vencimiento</a:t>
            </a:r>
            <a:endParaRPr lang="en-US" sz="1600" dirty="0"/>
          </a:p>
          <a:p>
            <a:pPr marL="457200" indent="-457200">
              <a:buFont typeface="+mj-lt"/>
              <a:buAutoNum type="arabicPeriod"/>
            </a:pPr>
            <a:r>
              <a:rPr lang="en-US" sz="1600" i="1" dirty="0"/>
              <a:t>Cash/Delivery*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i="1" dirty="0"/>
              <a:t>ID </a:t>
            </a:r>
            <a:r>
              <a:rPr lang="en-US" sz="1600" i="1" dirty="0" err="1"/>
              <a:t>Operacion</a:t>
            </a:r>
            <a:r>
              <a:rPr lang="en-US" sz="1600" i="1" dirty="0"/>
              <a:t>* ***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i="1" dirty="0" err="1"/>
              <a:t>Contrapartida</a:t>
            </a:r>
            <a:r>
              <a:rPr lang="en-US" sz="1600" i="1" dirty="0"/>
              <a:t> </a:t>
            </a:r>
            <a:r>
              <a:rPr lang="en-US" sz="1600" i="1" dirty="0" err="1"/>
              <a:t>Corta</a:t>
            </a:r>
            <a:r>
              <a:rPr lang="en-US" sz="1600" i="1" dirty="0"/>
              <a:t>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i="1" dirty="0"/>
              <a:t>Barrera*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i="1" dirty="0" err="1"/>
              <a:t>Tipo</a:t>
            </a:r>
            <a:r>
              <a:rPr lang="en-US" sz="1600" i="1" dirty="0"/>
              <a:t> </a:t>
            </a:r>
            <a:r>
              <a:rPr lang="en-US" sz="1600" i="1" dirty="0" err="1"/>
              <a:t>barrera</a:t>
            </a:r>
            <a:r>
              <a:rPr lang="en-US" sz="1600" i="1" dirty="0"/>
              <a:t>*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UTI/USI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1600" dirty="0"/>
              <a:t>Spot/Forward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0F3CD6-D134-477C-B943-47EF415ACDC4}"/>
              </a:ext>
            </a:extLst>
          </p:cNvPr>
          <p:cNvSpPr txBox="1"/>
          <p:nvPr/>
        </p:nvSpPr>
        <p:spPr>
          <a:xfrm>
            <a:off x="986790" y="5820799"/>
            <a:ext cx="97289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*</a:t>
            </a:r>
            <a:r>
              <a:rPr lang="en-US" sz="1200" dirty="0">
                <a:solidFill>
                  <a:schemeClr val="bg1"/>
                </a:solidFill>
              </a:rPr>
              <a:t> Out of 24 fields, </a:t>
            </a:r>
            <a:r>
              <a:rPr lang="ru-RU" sz="1200" dirty="0">
                <a:solidFill>
                  <a:schemeClr val="bg1"/>
                </a:solidFill>
              </a:rPr>
              <a:t>19</a:t>
            </a:r>
            <a:r>
              <a:rPr lang="en-US" sz="1200" dirty="0">
                <a:solidFill>
                  <a:schemeClr val="bg1"/>
                </a:solidFill>
              </a:rPr>
              <a:t> are included in statistics and scope as 5 fields are present in &lt;25% of the dataset (not enough occurrences for learning)</a:t>
            </a:r>
          </a:p>
          <a:p>
            <a:r>
              <a:rPr lang="en-US" sz="1200" dirty="0">
                <a:solidFill>
                  <a:schemeClr val="bg1"/>
                </a:solidFill>
              </a:rPr>
              <a:t>** Buyer and seller were united as “</a:t>
            </a:r>
            <a:r>
              <a:rPr lang="en-US" sz="1200" dirty="0" err="1">
                <a:solidFill>
                  <a:schemeClr val="bg1"/>
                </a:solidFill>
              </a:rPr>
              <a:t>contrapartida</a:t>
            </a:r>
            <a:r>
              <a:rPr lang="en-US" sz="1200" dirty="0">
                <a:solidFill>
                  <a:schemeClr val="bg1"/>
                </a:solidFill>
              </a:rPr>
              <a:t>”</a:t>
            </a:r>
          </a:p>
          <a:p>
            <a:r>
              <a:rPr lang="en-US" sz="1200" dirty="0">
                <a:solidFill>
                  <a:schemeClr val="bg1"/>
                </a:solidFill>
              </a:rPr>
              <a:t>*** ID </a:t>
            </a:r>
            <a:r>
              <a:rPr lang="en-US" sz="1200" dirty="0" err="1">
                <a:solidFill>
                  <a:schemeClr val="bg1"/>
                </a:solidFill>
              </a:rPr>
              <a:t>Operacion</a:t>
            </a:r>
            <a:r>
              <a:rPr lang="en-US" sz="1200" dirty="0">
                <a:solidFill>
                  <a:schemeClr val="bg1"/>
                </a:solidFill>
              </a:rPr>
              <a:t> field also not trained, based on SME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20724666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0E52E3-A523-4FD6-8FC8-4447596E1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Approach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784A34-BAB6-4C19-8963-55DBC2DE8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A891FB-C2B3-4744-81E4-C083D606D69C}" type="slidenum">
              <a:rPr lang="en-US" smtClean="0"/>
              <a:pPr/>
              <a:t>9</a:t>
            </a:fld>
            <a:endParaRPr lang="en-US" dirty="0"/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63165674-A410-4DEA-9DD0-C92D516D9AB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511093"/>
              </p:ext>
            </p:extLst>
          </p:nvPr>
        </p:nvGraphicFramePr>
        <p:xfrm>
          <a:off x="6791325" y="2171305"/>
          <a:ext cx="4676776" cy="321564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800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75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500" dirty="0"/>
                        <a:t>Week</a:t>
                      </a:r>
                      <a:endParaRPr lang="en-US" sz="15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Actions</a:t>
                      </a:r>
                      <a:endParaRPr lang="en-US" sz="1500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0-3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14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Requirements Finalization, Access Provisioning, Data Provisioning (delayed by ML setup changes and network restrictions)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9512679"/>
                  </a:ext>
                </a:extLst>
              </a:tr>
              <a:tr h="737594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Configure Data, Qualify Workforce, Initial Tagging, Prepare Extract Flow, RPA Implementation</a:t>
                      </a:r>
                      <a:endParaRPr lang="en-US" sz="1500" dirty="0">
                        <a:solidFill>
                          <a:schemeClr val="bg1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7-11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Machine Learning Model Training &amp; Tuning,</a:t>
                      </a:r>
                      <a:r>
                        <a:rPr lang="en-US" sz="1500" baseline="0" dirty="0"/>
                        <a:t> Full Dataset Tagging, RPA Optimization</a:t>
                      </a:r>
                      <a:endParaRPr lang="en-US" sz="1500" dirty="0">
                        <a:solidFill>
                          <a:schemeClr val="bg1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dirty="0"/>
                        <a:t>Assess Results vs. Success Criteria</a:t>
                      </a:r>
                      <a:endParaRPr lang="en-US" sz="1500" dirty="0">
                        <a:solidFill>
                          <a:schemeClr val="bg1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500" b="1" i="1" dirty="0"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en-US" sz="1500" b="1" i="1" dirty="0"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500" b="1" i="1" dirty="0"/>
                        <a:t>Final project debrief (today)</a:t>
                      </a:r>
                      <a:endParaRPr lang="en-US" sz="1500" b="1" i="1" dirty="0">
                        <a:solidFill>
                          <a:schemeClr val="bg1"/>
                        </a:solidFill>
                        <a:latin typeface="Roboto" charset="0"/>
                        <a:ea typeface="Roboto" charset="0"/>
                        <a:cs typeface="Roboto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pSp>
        <p:nvGrpSpPr>
          <p:cNvPr id="6" name="Groupe 2">
            <a:extLst>
              <a:ext uri="{FF2B5EF4-FFF2-40B4-BE49-F238E27FC236}">
                <a16:creationId xmlns:a16="http://schemas.microsoft.com/office/drawing/2014/main" id="{578DED08-2C7F-4B35-A065-6C18A1B41E84}"/>
              </a:ext>
            </a:extLst>
          </p:cNvPr>
          <p:cNvGrpSpPr/>
          <p:nvPr/>
        </p:nvGrpSpPr>
        <p:grpSpPr>
          <a:xfrm>
            <a:off x="838200" y="1611353"/>
            <a:ext cx="10629901" cy="384175"/>
            <a:chOff x="455612" y="1508125"/>
            <a:chExt cx="8994777" cy="384175"/>
          </a:xfrm>
        </p:grpSpPr>
        <p:sp>
          <p:nvSpPr>
            <p:cNvPr id="7" name="BoxHeader">
              <a:extLst>
                <a:ext uri="{FF2B5EF4-FFF2-40B4-BE49-F238E27FC236}">
                  <a16:creationId xmlns:a16="http://schemas.microsoft.com/office/drawing/2014/main" id="{ED33007F-9C42-4A22-BF45-C51A4FA0EB9E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455612" y="1508125"/>
              <a:ext cx="4690824" cy="384175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tIns="91440" bIns="914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Key </a:t>
              </a:r>
              <a:r>
                <a:rPr kumimoji="0" lang="fr-F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activities</a:t>
              </a: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  <p:sp>
          <p:nvSpPr>
            <p:cNvPr id="8" name="BoxHeader">
              <a:extLst>
                <a:ext uri="{FF2B5EF4-FFF2-40B4-BE49-F238E27FC236}">
                  <a16:creationId xmlns:a16="http://schemas.microsoft.com/office/drawing/2014/main" id="{47BB5868-AC8F-4DAB-9E1B-C5E2DC73BC3C}"/>
                </a:ext>
              </a:extLst>
            </p:cNvPr>
            <p:cNvSpPr>
              <a:spLocks noChangeArrowheads="1"/>
            </p:cNvSpPr>
            <p:nvPr/>
          </p:nvSpPr>
          <p:spPr bwMode="gray">
            <a:xfrm>
              <a:off x="5493009" y="1508125"/>
              <a:ext cx="3957380" cy="384175"/>
            </a:xfrm>
            <a:prstGeom prst="rect">
              <a:avLst/>
            </a:prstGeom>
            <a:solidFill>
              <a:schemeClr val="tx2"/>
            </a:solidFill>
            <a:ln w="9525" algn="ctr">
              <a:solidFill>
                <a:schemeClr val="tx2"/>
              </a:solidFill>
              <a:miter lim="800000"/>
              <a:headEnd type="none" w="lg" len="lg"/>
              <a:tailEnd type="none" w="lg" len="lg"/>
            </a:ln>
          </p:spPr>
          <p:txBody>
            <a:bodyPr tIns="91440" bIns="914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r-FR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Planning </a:t>
              </a:r>
              <a:r>
                <a:rPr kumimoji="0" lang="fr-FR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ea typeface="+mn-ea"/>
                  <a:cs typeface="Arial" pitchFamily="34" charset="0"/>
                </a:rPr>
                <a:t>overview</a:t>
              </a:r>
              <a:endParaRPr kumimoji="0" lang="fr-FR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sp>
        <p:nvSpPr>
          <p:cNvPr id="9" name="BoxContent">
            <a:extLst>
              <a:ext uri="{FF2B5EF4-FFF2-40B4-BE49-F238E27FC236}">
                <a16:creationId xmlns:a16="http://schemas.microsoft.com/office/drawing/2014/main" id="{1395AA8D-251F-4AE9-B98D-26A190E0063F}"/>
              </a:ext>
            </a:extLst>
          </p:cNvPr>
          <p:cNvSpPr>
            <a:spLocks noChangeArrowheads="1"/>
          </p:cNvSpPr>
          <p:nvPr/>
        </p:nvSpPr>
        <p:spPr bwMode="gray">
          <a:xfrm>
            <a:off x="838199" y="2171305"/>
            <a:ext cx="5543549" cy="3943745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accent1"/>
            </a:solidFill>
            <a:miter lim="800000"/>
            <a:headEnd type="none" w="lg" len="lg"/>
            <a:tailEnd type="none" w="lg" len="lg"/>
          </a:ln>
        </p:spPr>
        <p:txBody>
          <a:bodyPr tIns="91440" bIns="91440"/>
          <a:lstStyle/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Mobilization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Collection of term sheet records for FX deals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ML Training Set</a:t>
            </a: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Tagging and processing 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of ~1,500 term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sheets for FX deals, by Ops team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endParaRPr kumimoji="0" lang="fr-FR" sz="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Cognitive Bot </a:t>
            </a:r>
            <a:r>
              <a:rPr kumimoji="0" lang="fr-FR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creation</a:t>
            </a:r>
            <a:endParaRPr kumimoji="0" lang="fr-FR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Model trained initially with ~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25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0 term sheets and then subsequently with ~950, ~1,050 and ~1,500 term sheets for choosing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best result</a:t>
            </a: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200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document</a:t>
            </a: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 were put aside for final test</a:t>
            </a:r>
            <a:endParaRPr kumimoji="0" lang="fr-FR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endParaRPr kumimoji="0" lang="fr-FR" sz="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  <a:p>
            <a:pPr marL="1143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None/>
              <a:tabLst/>
              <a:defRPr/>
            </a:pPr>
            <a:r>
              <a:rPr kumimoji="0" lang="fr-FR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Output</a:t>
            </a: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Calculation of automation rate &amp; accuracy for Final Test</a:t>
            </a:r>
          </a:p>
          <a:p>
            <a:pPr marL="288925" marR="0" lvl="1" indent="-1746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B5D75"/>
              </a:buClr>
              <a:buSzTx/>
              <a:buFontTx/>
              <a:buChar char="•"/>
              <a:tabLst/>
              <a:defRPr/>
            </a:pPr>
            <a:r>
              <a:rPr lang="en-US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Graphing learning curve for set of trainings on datasets with different representativeness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+mn-ea"/>
              <a:cs typeface="Arial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0C203C9-EC10-452B-A18B-CC0EFDF1689D}"/>
              </a:ext>
            </a:extLst>
          </p:cNvPr>
          <p:cNvSpPr/>
          <p:nvPr/>
        </p:nvSpPr>
        <p:spPr>
          <a:xfrm>
            <a:off x="6791325" y="5486400"/>
            <a:ext cx="4676776" cy="62865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i="1" dirty="0"/>
              <a:t>7 weeks of actual delivery end-to-end</a:t>
            </a:r>
          </a:p>
        </p:txBody>
      </p:sp>
    </p:spTree>
    <p:extLst>
      <p:ext uri="{BB962C8B-B14F-4D97-AF65-F5344CB8AC3E}">
        <p14:creationId xmlns:p14="http://schemas.microsoft.com/office/powerpoint/2010/main" val="1334506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WCtm86wSXuW4U0myUpUZ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7jgHBaVRtGMjlNwMGiCDQ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TDGQSofQkq2jDJ2WXH_X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HqKzVbZQ6Sro1m_knUp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LVVrUAES_G_jOwC_ajXN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_PE_HAS_URLS" val="oh hey this is notes box, due to this not being an empty string. woot.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BnG_nNTSdaeeRiVWWs1r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7PkYLPa.QCSLNKn9Zgov0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kjaFRxFSzquGt5w5OXBd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Z1yn9d_RUWyIOccCDrAD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bmFUX.cQA63in6X7b.wu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yEy7brJTRKBs_jf2XetlQ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S1PQx0WQh.1D54IdRubFw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41770</TotalTime>
  <Words>3495</Words>
  <Application>Microsoft Office PowerPoint</Application>
  <PresentationFormat>Widescreen</PresentationFormat>
  <Paragraphs>899</Paragraphs>
  <Slides>41</Slides>
  <Notes>12</Notes>
  <HiddenSlides>0</HiddenSlides>
  <MMClips>0</MMClips>
  <ScaleCrop>false</ScaleCrop>
  <HeadingPairs>
    <vt:vector size="10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Links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41</vt:i4>
      </vt:variant>
    </vt:vector>
  </HeadingPairs>
  <TitlesOfParts>
    <vt:vector size="56" baseType="lpstr">
      <vt:lpstr>Arial</vt:lpstr>
      <vt:lpstr>Arial Black</vt:lpstr>
      <vt:lpstr>Calibri</vt:lpstr>
      <vt:lpstr>Cambria Math</vt:lpstr>
      <vt:lpstr>Courier New</vt:lpstr>
      <vt:lpstr>Roboto</vt:lpstr>
      <vt:lpstr>Roboto Light</vt:lpstr>
      <vt:lpstr>Segoe UI</vt:lpstr>
      <vt:lpstr>Verdana</vt:lpstr>
      <vt:lpstr>Wingdings</vt:lpstr>
      <vt:lpstr>Office Theme</vt:lpstr>
      <vt:lpstr>1_Office Theme</vt:lpstr>
      <vt:lpstr>C:\Users\Adrien\Dropbox (WorkFusion)\sales\pursuits\santander\sbgm poc - otc derivatives\Final deck and reference documentation\SBGM_Derivatives_Project_Tracking_v7_10-04-2018_completed.xlsx</vt:lpstr>
      <vt:lpstr>think-cell Slide</vt:lpstr>
      <vt:lpstr>Chart</vt:lpstr>
      <vt:lpstr>INTELLIGENT AUTOMATION</vt:lpstr>
      <vt:lpstr>Objectives</vt:lpstr>
      <vt:lpstr>Project summary</vt:lpstr>
      <vt:lpstr>The Use Case</vt:lpstr>
      <vt:lpstr>Goals</vt:lpstr>
      <vt:lpstr>To-Be automated business process FX Trades reconciliation process</vt:lpstr>
      <vt:lpstr>Scope of PoC covers 73% of operations</vt:lpstr>
      <vt:lpstr>FX Deals – 24* fields for extraction</vt:lpstr>
      <vt:lpstr>Approach</vt:lpstr>
      <vt:lpstr>Completed project calendar </vt:lpstr>
      <vt:lpstr>Lessons learnt for project management </vt:lpstr>
      <vt:lpstr>Demo &amp; test headlines</vt:lpstr>
      <vt:lpstr>Demo: As-Is</vt:lpstr>
      <vt:lpstr>Demo: To-Be</vt:lpstr>
      <vt:lpstr>Final test – End-to-End flow</vt:lpstr>
      <vt:lpstr>Final test – Machine Learning</vt:lpstr>
      <vt:lpstr>The headlines</vt:lpstr>
      <vt:lpstr>Further KPIs</vt:lpstr>
      <vt:lpstr>Automation rate per field - HTML</vt:lpstr>
      <vt:lpstr>Automation learning curve</vt:lpstr>
      <vt:lpstr>How does machine learning change over time?</vt:lpstr>
      <vt:lpstr>58% Reduction in manual effort</vt:lpstr>
      <vt:lpstr>Maximising effort reduction</vt:lpstr>
      <vt:lpstr>User feedback</vt:lpstr>
      <vt:lpstr>Next steps</vt:lpstr>
      <vt:lpstr>Further automation opportunities</vt:lpstr>
      <vt:lpstr>Our recommendations</vt:lpstr>
      <vt:lpstr>Improving cognitive further</vt:lpstr>
      <vt:lpstr>FX Trades POC transition to production</vt:lpstr>
      <vt:lpstr>Use case extension</vt:lpstr>
      <vt:lpstr>Reminder of key roles</vt:lpstr>
      <vt:lpstr>Intelligent Automation continuum </vt:lpstr>
      <vt:lpstr>Automation Academy</vt:lpstr>
      <vt:lpstr>Automation Academy Programs</vt:lpstr>
      <vt:lpstr>Support model beyond PoC</vt:lpstr>
      <vt:lpstr>Appendix</vt:lpstr>
      <vt:lpstr>Term Sheets’ Format Breakdown</vt:lpstr>
      <vt:lpstr>Learning per field</vt:lpstr>
      <vt:lpstr>Automation rate per field – HTML  Including additional 5 fields (feature less than 25% of the time and would require further training)  Id_operacion was not trained on, based on recommendation from SMEs  </vt:lpstr>
      <vt:lpstr>ML Learning Training in Production  </vt:lpstr>
      <vt:lpstr>Examples of mistakes in tagging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 now work in the digital economy</dc:title>
  <dc:creator>Alex Lyashok</dc:creator>
  <cp:lastModifiedBy>Vera Gaponova</cp:lastModifiedBy>
  <cp:revision>1155</cp:revision>
  <cp:lastPrinted>2017-05-22T23:48:32Z</cp:lastPrinted>
  <dcterms:created xsi:type="dcterms:W3CDTF">2016-10-07T18:04:06Z</dcterms:created>
  <dcterms:modified xsi:type="dcterms:W3CDTF">2018-09-11T13:10:17Z</dcterms:modified>
</cp:coreProperties>
</file>