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ags/tag2.xml" ContentType="application/vnd.openxmlformats-officedocument.presentationml.tags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3" r:id="rId2"/>
  </p:sldMasterIdLst>
  <p:notesMasterIdLst>
    <p:notesMasterId r:id="rId22"/>
  </p:notesMasterIdLst>
  <p:sldIdLst>
    <p:sldId id="708" r:id="rId3"/>
    <p:sldId id="689" r:id="rId4"/>
    <p:sldId id="645" r:id="rId5"/>
    <p:sldId id="693" r:id="rId6"/>
    <p:sldId id="720" r:id="rId7"/>
    <p:sldId id="710" r:id="rId8"/>
    <p:sldId id="711" r:id="rId9"/>
    <p:sldId id="699" r:id="rId10"/>
    <p:sldId id="717" r:id="rId11"/>
    <p:sldId id="712" r:id="rId12"/>
    <p:sldId id="801" r:id="rId13"/>
    <p:sldId id="802" r:id="rId14"/>
    <p:sldId id="803" r:id="rId15"/>
    <p:sldId id="696" r:id="rId16"/>
    <p:sldId id="719" r:id="rId17"/>
    <p:sldId id="715" r:id="rId18"/>
    <p:sldId id="697" r:id="rId19"/>
    <p:sldId id="703" r:id="rId20"/>
    <p:sldId id="704" r:id="rId21"/>
  </p:sldIdLst>
  <p:sldSz cx="12192000" cy="6858000"/>
  <p:notesSz cx="10331450" cy="18745200"/>
  <p:custDataLst>
    <p:tags r:id="rId23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998">
          <p15:clr>
            <a:srgbClr val="A4A3A4"/>
          </p15:clr>
        </p15:guide>
        <p15:guide id="4" orient="horz" pos="219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69696"/>
    <a:srgbClr val="FFFFFF"/>
    <a:srgbClr val="212A35"/>
    <a:srgbClr val="44546A"/>
    <a:srgbClr val="FFD5B6"/>
    <a:srgbClr val="212734"/>
    <a:srgbClr val="FF6600"/>
    <a:srgbClr val="788BA8"/>
    <a:srgbClr val="4B5D75"/>
    <a:srgbClr val="F58F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1243" autoAdjust="0"/>
    <p:restoredTop sz="94664" autoAdjust="0"/>
  </p:normalViewPr>
  <p:slideViewPr>
    <p:cSldViewPr snapToGrid="0">
      <p:cViewPr varScale="1">
        <p:scale>
          <a:sx n="77" d="100"/>
          <a:sy n="77" d="100"/>
        </p:scale>
        <p:origin x="91" y="125"/>
      </p:cViewPr>
      <p:guideLst>
        <p:guide orient="horz" pos="2160"/>
        <p:guide pos="3840"/>
        <p:guide orient="horz" pos="998"/>
        <p:guide orient="horz" pos="2190"/>
      </p:guideLst>
    </p:cSldViewPr>
  </p:slideViewPr>
  <p:outlineViewPr>
    <p:cViewPr>
      <p:scale>
        <a:sx n="33" d="100"/>
        <a:sy n="33" d="100"/>
      </p:scale>
      <p:origin x="0" y="-4496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21" d="100"/>
        <a:sy n="21" d="100"/>
      </p:scale>
      <p:origin x="0" y="-543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6" y="19"/>
            <a:ext cx="4476962" cy="940517"/>
          </a:xfrm>
          <a:prstGeom prst="rect">
            <a:avLst/>
          </a:prstGeom>
        </p:spPr>
        <p:txBody>
          <a:bodyPr vert="horz" lIns="177567" tIns="88781" rIns="177567" bIns="88781" rtlCol="0"/>
          <a:lstStyle>
            <a:lvl1pPr algn="l">
              <a:defRPr sz="25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852105" y="19"/>
            <a:ext cx="4476962" cy="940517"/>
          </a:xfrm>
          <a:prstGeom prst="rect">
            <a:avLst/>
          </a:prstGeom>
        </p:spPr>
        <p:txBody>
          <a:bodyPr vert="horz" lIns="177567" tIns="88781" rIns="177567" bIns="88781" rtlCol="0"/>
          <a:lstStyle>
            <a:lvl1pPr algn="r">
              <a:defRPr sz="2500"/>
            </a:lvl1pPr>
          </a:lstStyle>
          <a:p>
            <a:fld id="{A0E1C74C-1F8D-465C-84F1-266FB0D0F8A9}" type="datetimeFigureOut">
              <a:rPr lang="en-US" smtClean="0"/>
              <a:pPr/>
              <a:t>8/31/2018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-455613" y="2343150"/>
            <a:ext cx="11242676" cy="63246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77567" tIns="88781" rIns="177567" bIns="88781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033145" y="9021140"/>
            <a:ext cx="8265160" cy="7380923"/>
          </a:xfrm>
          <a:prstGeom prst="rect">
            <a:avLst/>
          </a:prstGeom>
        </p:spPr>
        <p:txBody>
          <a:bodyPr vert="horz" lIns="177567" tIns="88781" rIns="177567" bIns="88781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6" y="17804699"/>
            <a:ext cx="4476962" cy="940511"/>
          </a:xfrm>
          <a:prstGeom prst="rect">
            <a:avLst/>
          </a:prstGeom>
        </p:spPr>
        <p:txBody>
          <a:bodyPr vert="horz" lIns="177567" tIns="88781" rIns="177567" bIns="88781" rtlCol="0" anchor="b"/>
          <a:lstStyle>
            <a:lvl1pPr algn="l">
              <a:defRPr sz="25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852105" y="17804699"/>
            <a:ext cx="4476962" cy="940511"/>
          </a:xfrm>
          <a:prstGeom prst="rect">
            <a:avLst/>
          </a:prstGeom>
        </p:spPr>
        <p:txBody>
          <a:bodyPr vert="horz" lIns="177567" tIns="88781" rIns="177567" bIns="88781" rtlCol="0" anchor="b"/>
          <a:lstStyle>
            <a:lvl1pPr algn="r">
              <a:defRPr sz="2500"/>
            </a:lvl1pPr>
          </a:lstStyle>
          <a:p>
            <a:fld id="{41A8271D-673E-4CDE-94F9-CDDC5495E1E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1853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Autofit/>
          </a:bodyPr>
          <a:lstStyle>
            <a:lvl1pPr algn="ctr">
              <a:defRPr sz="54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bg1">
                    <a:lumMod val="95000"/>
                  </a:schemeClr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3364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 Dark"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CONFIDENTIAL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F4A891FB-C2B3-4744-81E4-C083D606D69C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8116" y="6431870"/>
            <a:ext cx="1580685" cy="209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93853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CONFIDENTIAL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F4A891FB-C2B3-4744-81E4-C083D606D69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46645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Dark"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CONFIDENTIAL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F4A891FB-C2B3-4744-81E4-C083D606D69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6282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Autofit/>
          </a:bodyPr>
          <a:lstStyle>
            <a:lvl1pPr algn="ctr">
              <a:defRPr sz="54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bg1">
                    <a:lumMod val="95000"/>
                  </a:schemeClr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CONFIDENTIAL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F4A891FB-C2B3-4744-81E4-C083D606D69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60230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ondary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1122363"/>
            <a:ext cx="10515600" cy="2387600"/>
          </a:xfrm>
        </p:spPr>
        <p:txBody>
          <a:bodyPr anchor="b">
            <a:noAutofit/>
          </a:bodyPr>
          <a:lstStyle>
            <a:lvl1pPr algn="ctr">
              <a:defRPr sz="44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8200" y="3754440"/>
            <a:ext cx="10515600" cy="1655762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bg1">
                    <a:lumMod val="95000"/>
                  </a:schemeClr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CONFIDENTIAL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F4A891FB-C2B3-4744-81E4-C083D606D69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19159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 Right Align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22333" y="1884361"/>
            <a:ext cx="6062133" cy="2387600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122333" y="4364036"/>
            <a:ext cx="6062133" cy="1655762"/>
          </a:xfrm>
        </p:spPr>
        <p:txBody>
          <a:bodyPr>
            <a:noAutofit/>
          </a:bodyPr>
          <a:lstStyle>
            <a:lvl1pPr marL="0" indent="0" algn="r">
              <a:buNone/>
              <a:defRPr sz="2400">
                <a:solidFill>
                  <a:schemeClr val="bg1">
                    <a:lumMod val="95000"/>
                  </a:schemeClr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CONFIDENTIAL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F4A891FB-C2B3-4744-81E4-C083D606D69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698085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lumn Dark"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605756"/>
            <a:ext cx="4614333" cy="1934244"/>
          </a:xfrm>
          <a:prstGeom prst="rect">
            <a:avLst/>
          </a:prstGeom>
        </p:spPr>
        <p:txBody>
          <a:bodyPr/>
          <a:lstStyle>
            <a:lvl1pPr>
              <a:defRPr sz="4200">
                <a:solidFill>
                  <a:srgbClr val="F58F38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2"/>
          </p:nvPr>
        </p:nvSpPr>
        <p:spPr>
          <a:xfrm>
            <a:off x="6034590" y="3243301"/>
            <a:ext cx="5319212" cy="3127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500" b="1" i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Roboto Light" charset="0"/>
                <a:cs typeface="Roboto Light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6034590" y="605760"/>
            <a:ext cx="5319212" cy="274777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500" b="1" i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Roboto Light" charset="0"/>
                <a:cs typeface="Roboto Light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/>
          </p:nvPr>
        </p:nvSpPr>
        <p:spPr>
          <a:xfrm>
            <a:off x="838203" y="2540000"/>
            <a:ext cx="4614863" cy="3437466"/>
          </a:xfrm>
        </p:spPr>
        <p:txBody>
          <a:bodyPr/>
          <a:lstStyle>
            <a:lvl1pPr marL="0" indent="0">
              <a:buFontTx/>
              <a:buNone/>
              <a:defRPr sz="3200">
                <a:solidFill>
                  <a:schemeClr val="bg1">
                    <a:lumMod val="95000"/>
                  </a:schemeClr>
                </a:solidFill>
              </a:defRPr>
            </a:lvl1pPr>
            <a:lvl2pPr marL="457189" indent="0">
              <a:buFontTx/>
              <a:buNone/>
              <a:defRPr>
                <a:solidFill>
                  <a:schemeClr val="bg1">
                    <a:lumMod val="95000"/>
                  </a:schemeClr>
                </a:solidFill>
              </a:defRPr>
            </a:lvl2pPr>
            <a:lvl3pPr marL="914377" indent="0">
              <a:buFontTx/>
              <a:buNone/>
              <a:defRPr>
                <a:solidFill>
                  <a:schemeClr val="bg1">
                    <a:lumMod val="95000"/>
                  </a:schemeClr>
                </a:solidFill>
              </a:defRPr>
            </a:lvl3pPr>
            <a:lvl4pPr marL="1371566" indent="0">
              <a:buFontTx/>
              <a:buNone/>
              <a:defRPr>
                <a:solidFill>
                  <a:schemeClr val="bg1">
                    <a:lumMod val="95000"/>
                  </a:schemeClr>
                </a:solidFill>
              </a:defRPr>
            </a:lvl4pPr>
            <a:lvl5pPr marL="1828754" indent="0">
              <a:buFontTx/>
              <a:buNone/>
              <a:defRPr>
                <a:solidFill>
                  <a:schemeClr val="bg1">
                    <a:lumMod val="9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5"/>
          </p:nvPr>
        </p:nvSpPr>
        <p:spPr>
          <a:xfrm>
            <a:off x="6034088" y="1066800"/>
            <a:ext cx="5319712" cy="1778000"/>
          </a:xfrm>
        </p:spPr>
        <p:txBody>
          <a:bodyPr/>
          <a:lstStyle>
            <a:lvl1pPr marL="0" indent="0">
              <a:buNone/>
              <a:defRPr>
                <a:solidFill>
                  <a:schemeClr val="bg1">
                    <a:lumMod val="95000"/>
                  </a:schemeClr>
                </a:solidFill>
              </a:defRPr>
            </a:lvl1pPr>
            <a:lvl2pPr marL="457189" indent="0">
              <a:buNone/>
              <a:defRPr>
                <a:solidFill>
                  <a:schemeClr val="bg1">
                    <a:lumMod val="65000"/>
                  </a:schemeClr>
                </a:solidFill>
              </a:defRPr>
            </a:lvl2pPr>
            <a:lvl3pPr marL="914377" indent="0">
              <a:buNone/>
              <a:defRPr>
                <a:solidFill>
                  <a:schemeClr val="bg1">
                    <a:lumMod val="65000"/>
                  </a:schemeClr>
                </a:solidFill>
              </a:defRPr>
            </a:lvl3pPr>
            <a:lvl4pPr marL="1371566" indent="0">
              <a:buNone/>
              <a:defRPr>
                <a:solidFill>
                  <a:schemeClr val="bg1">
                    <a:lumMod val="65000"/>
                  </a:schemeClr>
                </a:solidFill>
              </a:defRPr>
            </a:lvl4pPr>
            <a:lvl5pPr marL="1828754" indent="0">
              <a:buNone/>
              <a:defRPr>
                <a:solidFill>
                  <a:schemeClr val="bg1">
                    <a:lumMod val="6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6"/>
          </p:nvPr>
        </p:nvSpPr>
        <p:spPr>
          <a:xfrm>
            <a:off x="6034088" y="3708933"/>
            <a:ext cx="5319712" cy="2268537"/>
          </a:xfrm>
        </p:spPr>
        <p:txBody>
          <a:bodyPr/>
          <a:lstStyle>
            <a:lvl1pPr marL="0" indent="0">
              <a:buNone/>
              <a:defRPr>
                <a:solidFill>
                  <a:schemeClr val="bg1">
                    <a:lumMod val="95000"/>
                  </a:schemeClr>
                </a:solidFill>
              </a:defRPr>
            </a:lvl1pPr>
            <a:lvl2pPr marL="457189" indent="0">
              <a:buNone/>
              <a:defRPr>
                <a:solidFill>
                  <a:schemeClr val="bg1">
                    <a:lumMod val="65000"/>
                  </a:schemeClr>
                </a:solidFill>
              </a:defRPr>
            </a:lvl2pPr>
            <a:lvl3pPr marL="914377" indent="0">
              <a:buNone/>
              <a:defRPr>
                <a:solidFill>
                  <a:schemeClr val="bg1">
                    <a:lumMod val="65000"/>
                  </a:schemeClr>
                </a:solidFill>
              </a:defRPr>
            </a:lvl3pPr>
            <a:lvl4pPr marL="1371566" indent="0">
              <a:buNone/>
              <a:defRPr>
                <a:solidFill>
                  <a:schemeClr val="bg1">
                    <a:lumMod val="65000"/>
                  </a:schemeClr>
                </a:solidFill>
              </a:defRPr>
            </a:lvl4pPr>
            <a:lvl5pPr marL="1828754" indent="0">
              <a:buNone/>
              <a:defRPr>
                <a:solidFill>
                  <a:schemeClr val="bg1">
                    <a:lumMod val="6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393906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8C1037-585B-4621-9D4D-DECDA4F4D73F}" type="datetimeFigureOut">
              <a:rPr lang="en-US" smtClean="0"/>
              <a:t>8/31/2018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9F75D-298F-4365-8F44-5837D91A93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70593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de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413523" y="1290114"/>
            <a:ext cx="1748367" cy="5010150"/>
          </a:xfrm>
          <a:prstGeom prst="rect">
            <a:avLst/>
          </a:prstGeom>
        </p:spPr>
        <p:txBody>
          <a:bodyPr wrap="none" lIns="72000" tIns="72000" rIns="72000" bIns="36000" anchor="t"/>
          <a:lstStyle>
            <a:lvl1pPr marL="0" indent="0">
              <a:buNone/>
              <a:defRPr lang="pt-PT" sz="2400" dirty="0">
                <a:solidFill>
                  <a:srgbClr val="1921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342900" lvl="0" indent="-342900" algn="r" eaLnBrk="0" fontAlgn="base" hangingPunct="0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dirty="0"/>
              <a:t>01</a:t>
            </a:r>
          </a:p>
          <a:p>
            <a:pPr marL="342900" lvl="0" indent="-342900" algn="r" eaLnBrk="0" fontAlgn="base" hangingPunct="0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dirty="0"/>
              <a:t>02</a:t>
            </a:r>
          </a:p>
          <a:p>
            <a:pPr marL="342900" lvl="0" indent="-342900" algn="r" eaLnBrk="0" fontAlgn="base" hangingPunct="0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dirty="0"/>
              <a:t>03</a:t>
            </a:r>
            <a:endParaRPr lang="pt-PT" dirty="0"/>
          </a:p>
        </p:txBody>
      </p:sp>
      <p:cxnSp>
        <p:nvCxnSpPr>
          <p:cNvPr id="3" name="Conexão reta unidirecional 8"/>
          <p:cNvCxnSpPr/>
          <p:nvPr userDrawn="1"/>
        </p:nvCxnSpPr>
        <p:spPr>
          <a:xfrm>
            <a:off x="6288021" y="1269272"/>
            <a:ext cx="0" cy="4717460"/>
          </a:xfrm>
          <a:prstGeom prst="straightConnector1">
            <a:avLst/>
          </a:prstGeom>
          <a:ln w="28575">
            <a:solidFill>
              <a:srgbClr val="192168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414155" y="1226853"/>
            <a:ext cx="5124703" cy="5073411"/>
          </a:xfrm>
          <a:prstGeom prst="rect">
            <a:avLst/>
          </a:prstGeom>
          <a:noFill/>
        </p:spPr>
        <p:txBody>
          <a:bodyPr wrap="none" lIns="108000" tIns="72000" rIns="36000" bIns="36000" rtlCol="0">
            <a:noAutofit/>
          </a:bodyPr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lang="pt-PT" sz="1800" b="1" cap="small" dirty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marL="0" lvl="0">
              <a:lnSpc>
                <a:spcPct val="229000"/>
              </a:lnSpc>
            </a:pPr>
            <a:r>
              <a:rPr lang="en-US" dirty="0"/>
              <a:t>Section 1</a:t>
            </a:r>
          </a:p>
          <a:p>
            <a:pPr marL="0" lvl="0">
              <a:lnSpc>
                <a:spcPct val="229000"/>
              </a:lnSpc>
            </a:pPr>
            <a:r>
              <a:rPr lang="en-US" dirty="0"/>
              <a:t>Section 2</a:t>
            </a:r>
          </a:p>
          <a:p>
            <a:pPr marL="0" lvl="0">
              <a:lnSpc>
                <a:spcPct val="229000"/>
              </a:lnSpc>
            </a:pPr>
            <a:r>
              <a:rPr lang="en-US" dirty="0"/>
              <a:t>Section 3</a:t>
            </a:r>
            <a:endParaRPr lang="pt-PT" dirty="0"/>
          </a:p>
        </p:txBody>
      </p:sp>
      <p:sp>
        <p:nvSpPr>
          <p:cNvPr id="11" name="Rectangle 2"/>
          <p:cNvSpPr txBox="1">
            <a:spLocks noChangeArrowheads="1"/>
          </p:cNvSpPr>
          <p:nvPr userDrawn="1"/>
        </p:nvSpPr>
        <p:spPr bwMode="auto">
          <a:xfrm>
            <a:off x="335360" y="130722"/>
            <a:ext cx="8834040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 cap="small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sz="2400" dirty="0">
                <a:solidFill>
                  <a:srgbClr val="51C0DC"/>
                </a:solidFill>
              </a:rPr>
              <a:t>Click to edit Master title style</a:t>
            </a:r>
          </a:p>
        </p:txBody>
      </p:sp>
      <p:sp>
        <p:nvSpPr>
          <p:cNvPr id="12" name="CaixaDeTexto 1"/>
          <p:cNvSpPr txBox="1"/>
          <p:nvPr userDrawn="1"/>
        </p:nvSpPr>
        <p:spPr>
          <a:xfrm>
            <a:off x="10608501" y="6597352"/>
            <a:ext cx="124813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A1B9F6A2-F865-418D-A229-0662E1B0034F}" type="slidenum">
              <a:rPr lang="pt-PT" sz="800" smtClean="0">
                <a:solidFill>
                  <a:srgbClr val="202C31"/>
                </a:solidFill>
              </a:rPr>
              <a:pPr algn="r"/>
              <a:t>‹#›</a:t>
            </a:fld>
            <a:endParaRPr lang="pt-PT" sz="800" dirty="0">
              <a:solidFill>
                <a:srgbClr val="202C31"/>
              </a:solidFill>
            </a:endParaRPr>
          </a:p>
        </p:txBody>
      </p:sp>
    </p:spTree>
    <p:extLst/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ondary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1122363"/>
            <a:ext cx="10515600" cy="2387600"/>
          </a:xfrm>
        </p:spPr>
        <p:txBody>
          <a:bodyPr anchor="b">
            <a:noAutofit/>
          </a:bodyPr>
          <a:lstStyle>
            <a:lvl1pPr algn="ctr">
              <a:defRPr sz="44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8200" y="3754440"/>
            <a:ext cx="10515600" cy="1655762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bg1">
                    <a:lumMod val="95000"/>
                  </a:schemeClr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CONFIDENTIAL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F4A891FB-C2B3-4744-81E4-C083D606D69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40541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35360" y="130722"/>
            <a:ext cx="8834040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cap="small" baseline="0"/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</p:spTree>
    <p:extLst/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5360" y="836712"/>
            <a:ext cx="11425269" cy="5289451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200">
                <a:solidFill>
                  <a:schemeClr val="tx1"/>
                </a:solidFill>
              </a:defRPr>
            </a:lvl2pPr>
            <a:lvl3pPr>
              <a:defRPr sz="12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35360" y="130722"/>
            <a:ext cx="8834040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cap="small" baseline="0"/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</p:spTree>
    <p:extLst/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35360" y="130722"/>
            <a:ext cx="8834040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cap="small" baseline="0"/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idx="10"/>
          </p:nvPr>
        </p:nvSpPr>
        <p:spPr>
          <a:xfrm>
            <a:off x="335360" y="1556793"/>
            <a:ext cx="5664629" cy="456937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idx="11"/>
          </p:nvPr>
        </p:nvSpPr>
        <p:spPr>
          <a:xfrm>
            <a:off x="5903979" y="1556793"/>
            <a:ext cx="5664629" cy="456937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/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Right Align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22333" y="1884361"/>
            <a:ext cx="6062133" cy="2387600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122333" y="4364036"/>
            <a:ext cx="6062133" cy="1655762"/>
          </a:xfrm>
        </p:spPr>
        <p:txBody>
          <a:bodyPr>
            <a:noAutofit/>
          </a:bodyPr>
          <a:lstStyle>
            <a:lvl1pPr marL="0" indent="0" algn="r">
              <a:buNone/>
              <a:defRPr sz="2400">
                <a:solidFill>
                  <a:schemeClr val="bg1">
                    <a:lumMod val="95000"/>
                  </a:schemeClr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CONFIDENTIAL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F4A891FB-C2B3-4744-81E4-C083D606D69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19517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CONFIDENTIAL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F4A891FB-C2B3-4744-81E4-C083D606D69C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8116" y="6431870"/>
            <a:ext cx="1580685" cy="209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82331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CONFIDENTIAL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fld id="{F4A891FB-C2B3-4744-81E4-C083D606D69C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8116" y="6431870"/>
            <a:ext cx="1580685" cy="209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6074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CONFIDENTIAL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F4A891FB-C2B3-4744-81E4-C083D606D69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90694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Dark"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605756"/>
            <a:ext cx="4614333" cy="1934244"/>
          </a:xfrm>
          <a:prstGeom prst="rect">
            <a:avLst/>
          </a:prstGeom>
        </p:spPr>
        <p:txBody>
          <a:bodyPr/>
          <a:lstStyle>
            <a:lvl1pPr>
              <a:defRPr sz="4200">
                <a:solidFill>
                  <a:srgbClr val="F58F38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2"/>
          </p:nvPr>
        </p:nvSpPr>
        <p:spPr>
          <a:xfrm>
            <a:off x="6034589" y="3243301"/>
            <a:ext cx="5319212" cy="3127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500" b="1" i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Roboto Light" charset="0"/>
                <a:cs typeface="Roboto Light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6034589" y="605758"/>
            <a:ext cx="5319212" cy="274777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500" b="1" i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Roboto Light" charset="0"/>
                <a:cs typeface="Roboto Light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/>
          </p:nvPr>
        </p:nvSpPr>
        <p:spPr>
          <a:xfrm>
            <a:off x="838202" y="2540000"/>
            <a:ext cx="4614863" cy="3437466"/>
          </a:xfrm>
        </p:spPr>
        <p:txBody>
          <a:bodyPr/>
          <a:lstStyle>
            <a:lvl1pPr marL="0" indent="0">
              <a:buFontTx/>
              <a:buNone/>
              <a:defRPr sz="3200">
                <a:solidFill>
                  <a:schemeClr val="bg1">
                    <a:lumMod val="95000"/>
                  </a:schemeClr>
                </a:solidFill>
              </a:defRPr>
            </a:lvl1pPr>
            <a:lvl2pPr marL="457189" indent="0">
              <a:buFontTx/>
              <a:buNone/>
              <a:defRPr>
                <a:solidFill>
                  <a:schemeClr val="bg1">
                    <a:lumMod val="95000"/>
                  </a:schemeClr>
                </a:solidFill>
              </a:defRPr>
            </a:lvl2pPr>
            <a:lvl3pPr marL="914377" indent="0">
              <a:buFontTx/>
              <a:buNone/>
              <a:defRPr>
                <a:solidFill>
                  <a:schemeClr val="bg1">
                    <a:lumMod val="95000"/>
                  </a:schemeClr>
                </a:solidFill>
              </a:defRPr>
            </a:lvl3pPr>
            <a:lvl4pPr marL="1371566" indent="0">
              <a:buFontTx/>
              <a:buNone/>
              <a:defRPr>
                <a:solidFill>
                  <a:schemeClr val="bg1">
                    <a:lumMod val="95000"/>
                  </a:schemeClr>
                </a:solidFill>
              </a:defRPr>
            </a:lvl4pPr>
            <a:lvl5pPr marL="1828754" indent="0">
              <a:buFontTx/>
              <a:buNone/>
              <a:defRPr>
                <a:solidFill>
                  <a:schemeClr val="bg1">
                    <a:lumMod val="9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5"/>
          </p:nvPr>
        </p:nvSpPr>
        <p:spPr>
          <a:xfrm>
            <a:off x="6034088" y="1066800"/>
            <a:ext cx="5319712" cy="1778000"/>
          </a:xfrm>
        </p:spPr>
        <p:txBody>
          <a:bodyPr/>
          <a:lstStyle>
            <a:lvl1pPr marL="0" indent="0">
              <a:buNone/>
              <a:defRPr>
                <a:solidFill>
                  <a:schemeClr val="bg1">
                    <a:lumMod val="95000"/>
                  </a:schemeClr>
                </a:solidFill>
              </a:defRPr>
            </a:lvl1pPr>
            <a:lvl2pPr marL="457189" indent="0">
              <a:buNone/>
              <a:defRPr>
                <a:solidFill>
                  <a:schemeClr val="bg1">
                    <a:lumMod val="65000"/>
                  </a:schemeClr>
                </a:solidFill>
              </a:defRPr>
            </a:lvl2pPr>
            <a:lvl3pPr marL="914377" indent="0">
              <a:buNone/>
              <a:defRPr>
                <a:solidFill>
                  <a:schemeClr val="bg1">
                    <a:lumMod val="65000"/>
                  </a:schemeClr>
                </a:solidFill>
              </a:defRPr>
            </a:lvl3pPr>
            <a:lvl4pPr marL="1371566" indent="0">
              <a:buNone/>
              <a:defRPr>
                <a:solidFill>
                  <a:schemeClr val="bg1">
                    <a:lumMod val="65000"/>
                  </a:schemeClr>
                </a:solidFill>
              </a:defRPr>
            </a:lvl4pPr>
            <a:lvl5pPr marL="1828754" indent="0">
              <a:buNone/>
              <a:defRPr>
                <a:solidFill>
                  <a:schemeClr val="bg1">
                    <a:lumMod val="6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6"/>
          </p:nvPr>
        </p:nvSpPr>
        <p:spPr>
          <a:xfrm>
            <a:off x="6034088" y="3708931"/>
            <a:ext cx="5319712" cy="2268537"/>
          </a:xfrm>
        </p:spPr>
        <p:txBody>
          <a:bodyPr/>
          <a:lstStyle>
            <a:lvl1pPr marL="0" indent="0">
              <a:buNone/>
              <a:defRPr>
                <a:solidFill>
                  <a:schemeClr val="bg1">
                    <a:lumMod val="95000"/>
                  </a:schemeClr>
                </a:solidFill>
              </a:defRPr>
            </a:lvl1pPr>
            <a:lvl2pPr marL="457189" indent="0">
              <a:buNone/>
              <a:defRPr>
                <a:solidFill>
                  <a:schemeClr val="bg1">
                    <a:lumMod val="65000"/>
                  </a:schemeClr>
                </a:solidFill>
              </a:defRPr>
            </a:lvl2pPr>
            <a:lvl3pPr marL="914377" indent="0">
              <a:buNone/>
              <a:defRPr>
                <a:solidFill>
                  <a:schemeClr val="bg1">
                    <a:lumMod val="65000"/>
                  </a:schemeClr>
                </a:solidFill>
              </a:defRPr>
            </a:lvl3pPr>
            <a:lvl4pPr marL="1371566" indent="0">
              <a:buNone/>
              <a:defRPr>
                <a:solidFill>
                  <a:schemeClr val="bg1">
                    <a:lumMod val="65000"/>
                  </a:schemeClr>
                </a:solidFill>
              </a:defRPr>
            </a:lvl4pPr>
            <a:lvl5pPr marL="1828754" indent="0">
              <a:buNone/>
              <a:defRPr>
                <a:solidFill>
                  <a:schemeClr val="bg1">
                    <a:lumMod val="6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7796783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CONFIDENTIAL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F4A891FB-C2B3-4744-81E4-C083D606D69C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8116" y="6431870"/>
            <a:ext cx="1580685" cy="209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56103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CONFIDENTIAL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F4A891FB-C2B3-4744-81E4-C083D606D69C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8116" y="6431870"/>
            <a:ext cx="1580685" cy="209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41376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oleObject" Target="../embeddings/oleObject1.bin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ags" Target="../tags/tag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vmlDrawing" Target="../drawings/vmlDrawing1.v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NUL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7" Type="http://schemas.openxmlformats.org/officeDocument/2006/relationships/image" Target="NUL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22.xml"/><Relationship Id="rId4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/>
          <p:cNvGraphicFramePr>
            <a:graphicFrameLocks noChangeAspect="1"/>
          </p:cNvGraphicFramePr>
          <p:nvPr>
            <p:custDataLst>
              <p:tags r:id="rId20"/>
            </p:custDataLst>
          </p:nvPr>
        </p:nvGraphicFramePr>
        <p:xfrm>
          <a:off x="1587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39" name="think-cell Slide" r:id="rId21" imgW="270" imgH="270" progId="TCLayout.ActiveDocument.1">
                  <p:embed/>
                </p:oleObj>
              </mc:Choice>
              <mc:Fallback>
                <p:oleObj name="think-cell Slide" r:id="rId21" imgW="270" imgH="270" progId="TCLayout.ActiveDocument.1">
                  <p:embed/>
                  <p:pic>
                    <p:nvPicPr>
                      <p:cNvPr id="0" name="Picture 2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7" y="1588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52300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80" r:id="rId2"/>
    <p:sldLayoutId id="2147483678" r:id="rId3"/>
    <p:sldLayoutId id="2147483650" r:id="rId4"/>
    <p:sldLayoutId id="2147483701" r:id="rId5"/>
    <p:sldLayoutId id="2147483651" r:id="rId6"/>
    <p:sldLayoutId id="2147483674" r:id="rId7"/>
    <p:sldLayoutId id="2147483652" r:id="rId8"/>
    <p:sldLayoutId id="2147483654" r:id="rId9"/>
    <p:sldLayoutId id="2147483687" r:id="rId10"/>
    <p:sldLayoutId id="2147483655" r:id="rId11"/>
    <p:sldLayoutId id="2147483686" r:id="rId12"/>
    <p:sldLayoutId id="2147483689" r:id="rId13"/>
    <p:sldLayoutId id="2147483690" r:id="rId14"/>
    <p:sldLayoutId id="2147483691" r:id="rId15"/>
    <p:sldLayoutId id="2147483695" r:id="rId16"/>
    <p:sldLayoutId id="2147483709" r:id="rId17"/>
  </p:sldLayoutIdLst>
  <p:hf hd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fundo_middle_slides.jpg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2562"/>
            <a:ext cx="12192000" cy="6858000"/>
          </a:xfrm>
          <a:prstGeom prst="rect">
            <a:avLst/>
          </a:prstGeom>
        </p:spPr>
      </p:pic>
      <p:sp>
        <p:nvSpPr>
          <p:cNvPr id="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35360" y="130722"/>
            <a:ext cx="8834040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35362" y="836787"/>
            <a:ext cx="11425269" cy="5289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CaixaDeTexto 1"/>
          <p:cNvSpPr txBox="1"/>
          <p:nvPr userDrawn="1"/>
        </p:nvSpPr>
        <p:spPr>
          <a:xfrm>
            <a:off x="10608501" y="6597352"/>
            <a:ext cx="124813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A1B9F6A2-F865-418D-A229-0662E1B0034F}" type="slidenum">
              <a:rPr lang="pt-PT" sz="800" smtClean="0">
                <a:solidFill>
                  <a:srgbClr val="202C31"/>
                </a:solidFill>
              </a:rPr>
              <a:pPr algn="r"/>
              <a:t>‹#›</a:t>
            </a:fld>
            <a:endParaRPr lang="pt-PT" sz="800" dirty="0">
              <a:solidFill>
                <a:srgbClr val="202C31"/>
              </a:solidFill>
            </a:endParaRPr>
          </a:p>
        </p:txBody>
      </p:sp>
      <p:sp>
        <p:nvSpPr>
          <p:cNvPr id="7" name="CaixaDeTexto 6"/>
          <p:cNvSpPr txBox="1"/>
          <p:nvPr userDrawn="1"/>
        </p:nvSpPr>
        <p:spPr>
          <a:xfrm>
            <a:off x="5519936" y="6597352"/>
            <a:ext cx="124813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800" dirty="0">
                <a:solidFill>
                  <a:srgbClr val="202C31"/>
                </a:solidFill>
              </a:rPr>
              <a:t>08/02/2017</a:t>
            </a:r>
          </a:p>
        </p:txBody>
      </p:sp>
    </p:spTree>
    <p:extLst>
      <p:ext uri="{BB962C8B-B14F-4D97-AF65-F5344CB8AC3E}">
        <p14:creationId xmlns:p14="http://schemas.microsoft.com/office/powerpoint/2010/main" val="1651576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5" r:id="rId2"/>
    <p:sldLayoutId id="2147483706" r:id="rId3"/>
    <p:sldLayoutId id="2147483707" r:id="rId4"/>
    <p:sldLayoutId id="2147483708" r:id="rId5"/>
  </p:sldLayoutIdLst>
  <p:txStyles>
    <p:titleStyle>
      <a:lvl1pPr algn="l" defTabSz="914400" rtl="0" eaLnBrk="1" latinLnBrk="0" hangingPunct="1">
        <a:spcBef>
          <a:spcPct val="0"/>
        </a:spcBef>
        <a:buNone/>
        <a:defRPr sz="24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4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3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5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3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6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3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7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3.bin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3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6" descr="lake_view.jpg"/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0348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932535"/>
            <a:ext cx="9144000" cy="2387600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ABC: Trades reconciliation POC</a:t>
            </a:r>
          </a:p>
        </p:txBody>
      </p:sp>
      <p:sp>
        <p:nvSpPr>
          <p:cNvPr id="6" name="Text Placeholder 4"/>
          <p:cNvSpPr txBox="1">
            <a:spLocks/>
          </p:cNvSpPr>
          <p:nvPr/>
        </p:nvSpPr>
        <p:spPr>
          <a:xfrm>
            <a:off x="627879" y="5454343"/>
            <a:ext cx="3649662" cy="279797"/>
          </a:xfrm>
          <a:prstGeom prst="rect">
            <a:avLst/>
          </a:prstGeom>
        </p:spPr>
        <p:txBody>
          <a:bodyPr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>
                <a:solidFill>
                  <a:schemeClr val="accent1">
                    <a:lumMod val="60000"/>
                    <a:lumOff val="40000"/>
                  </a:schemeClr>
                </a:solidFill>
                <a:latin typeface="Trebuchet MS"/>
                <a:cs typeface="Trebuchet MS"/>
              </a:rPr>
              <a:t>January 19, 2018</a:t>
            </a:r>
          </a:p>
        </p:txBody>
      </p:sp>
    </p:spTree>
    <p:extLst>
      <p:ext uri="{BB962C8B-B14F-4D97-AF65-F5344CB8AC3E}">
        <p14:creationId xmlns:p14="http://schemas.microsoft.com/office/powerpoint/2010/main" val="6325758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Object 39" hidden="1"/>
          <p:cNvGraphicFramePr>
            <a:graphicFrameLocks noChangeAspect="1"/>
          </p:cNvGraphicFramePr>
          <p:nvPr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41" name="think-cell Slide" r:id="rId4" imgW="421" imgH="420" progId="TCLayout.ActiveDocument.1">
                  <p:embed/>
                </p:oleObj>
              </mc:Choice>
              <mc:Fallback>
                <p:oleObj name="think-cell Slide" r:id="rId4" imgW="421" imgH="420" progId="TCLayout.ActiveDocument.1">
                  <p:embed/>
                  <p:pic>
                    <p:nvPicPr>
                      <p:cNvPr id="40" name="Object 39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7" name="Straight Connector 36"/>
          <p:cNvCxnSpPr/>
          <p:nvPr/>
        </p:nvCxnSpPr>
        <p:spPr>
          <a:xfrm flipH="1">
            <a:off x="3943038" y="3030986"/>
            <a:ext cx="2339913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Vendor team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CONFIDENTIAL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891FB-C2B3-4744-81E4-C083D606D69C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8" name="Rounded Rectangle 7"/>
          <p:cNvSpPr/>
          <p:nvPr/>
        </p:nvSpPr>
        <p:spPr>
          <a:xfrm>
            <a:off x="1072867" y="2637832"/>
            <a:ext cx="2974429" cy="786308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r>
              <a:rPr lang="en-GB" sz="1400" b="1" dirty="0"/>
              <a:t>Dennis</a:t>
            </a:r>
          </a:p>
          <a:p>
            <a:pPr algn="ctr"/>
            <a:r>
              <a:rPr lang="en-GB" sz="1400" dirty="0"/>
              <a:t>Account manager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4795736" y="3703026"/>
            <a:ext cx="2974429" cy="786308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r>
              <a:rPr lang="en-GB" sz="1400" b="1" dirty="0"/>
              <a:t>Kelsey</a:t>
            </a:r>
          </a:p>
          <a:p>
            <a:pPr algn="ctr"/>
            <a:r>
              <a:rPr lang="en-GB" sz="1400" dirty="0"/>
              <a:t>Delivery Manager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4795736" y="1451615"/>
            <a:ext cx="2974429" cy="786308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r>
              <a:rPr lang="en-GB" sz="1400" b="1" dirty="0"/>
              <a:t>Sujith</a:t>
            </a:r>
          </a:p>
          <a:p>
            <a:pPr algn="ctr"/>
            <a:r>
              <a:rPr lang="en-GB" sz="1400" dirty="0"/>
              <a:t>Executive Sponsor</a:t>
            </a:r>
          </a:p>
        </p:txBody>
      </p:sp>
      <p:cxnSp>
        <p:nvCxnSpPr>
          <p:cNvPr id="15" name="Elbow Connector 14"/>
          <p:cNvCxnSpPr>
            <a:stCxn id="11" idx="0"/>
            <a:endCxn id="9" idx="2"/>
          </p:cNvCxnSpPr>
          <p:nvPr/>
        </p:nvCxnSpPr>
        <p:spPr>
          <a:xfrm rot="5400000" flipH="1" flipV="1">
            <a:off x="3888409" y="2615724"/>
            <a:ext cx="520932" cy="4268152"/>
          </a:xfrm>
          <a:prstGeom prst="bentConnector3">
            <a:avLst>
              <a:gd name="adj1" fmla="val 50000"/>
            </a:avLst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>
            <a:stCxn id="10" idx="2"/>
            <a:endCxn id="9" idx="0"/>
          </p:cNvCxnSpPr>
          <p:nvPr/>
        </p:nvCxnSpPr>
        <p:spPr>
          <a:xfrm>
            <a:off x="6282951" y="2237923"/>
            <a:ext cx="0" cy="1465103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Elbow Connector 19"/>
          <p:cNvCxnSpPr>
            <a:stCxn id="13" idx="0"/>
            <a:endCxn id="9" idx="2"/>
          </p:cNvCxnSpPr>
          <p:nvPr/>
        </p:nvCxnSpPr>
        <p:spPr>
          <a:xfrm rot="5400000" flipH="1" flipV="1">
            <a:off x="4955446" y="3682762"/>
            <a:ext cx="520932" cy="2134077"/>
          </a:xfrm>
          <a:prstGeom prst="bentConnector3">
            <a:avLst>
              <a:gd name="adj1" fmla="val 50000"/>
            </a:avLst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ounded Rectangle 10"/>
          <p:cNvSpPr/>
          <p:nvPr/>
        </p:nvSpPr>
        <p:spPr>
          <a:xfrm>
            <a:off x="1049823" y="5010266"/>
            <a:ext cx="1929952" cy="786308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r>
              <a:rPr lang="en-GB" sz="1400" b="1" dirty="0"/>
              <a:t>Carmen</a:t>
            </a:r>
          </a:p>
          <a:p>
            <a:pPr algn="ctr"/>
            <a:r>
              <a:rPr lang="en-GB" sz="1400" dirty="0"/>
              <a:t>DA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9586124" y="5010266"/>
            <a:ext cx="1929952" cy="786308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r>
              <a:rPr lang="en-GB" sz="1400" b="1" dirty="0" err="1"/>
              <a:t>Grorge</a:t>
            </a:r>
            <a:endParaRPr lang="en-GB" sz="1400" b="1" dirty="0"/>
          </a:p>
          <a:p>
            <a:pPr algn="ctr"/>
            <a:r>
              <a:rPr lang="en-GB" sz="1400" dirty="0"/>
              <a:t>RPA Dev / MLE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3183898" y="5010266"/>
            <a:ext cx="1929952" cy="786308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r>
              <a:rPr lang="en-GB" sz="1400" b="1" dirty="0"/>
              <a:t>Mary</a:t>
            </a:r>
          </a:p>
          <a:p>
            <a:pPr algn="ctr"/>
            <a:r>
              <a:rPr lang="en-GB" sz="1400" dirty="0"/>
              <a:t>RPA Dev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5317973" y="5010266"/>
            <a:ext cx="1929952" cy="786308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r>
              <a:rPr lang="en-GB" sz="1400" dirty="0"/>
              <a:t>Stephen</a:t>
            </a:r>
          </a:p>
          <a:p>
            <a:pPr algn="ctr"/>
            <a:r>
              <a:rPr lang="en-GB" sz="1400" dirty="0"/>
              <a:t>RPA Dev</a:t>
            </a:r>
          </a:p>
        </p:txBody>
      </p:sp>
      <p:cxnSp>
        <p:nvCxnSpPr>
          <p:cNvPr id="30" name="Elbow Connector 29"/>
          <p:cNvCxnSpPr>
            <a:stCxn id="12" idx="0"/>
            <a:endCxn id="9" idx="2"/>
          </p:cNvCxnSpPr>
          <p:nvPr/>
        </p:nvCxnSpPr>
        <p:spPr>
          <a:xfrm rot="16200000" flipV="1">
            <a:off x="8156560" y="2615725"/>
            <a:ext cx="520932" cy="4268149"/>
          </a:xfrm>
          <a:prstGeom prst="bentConnector3">
            <a:avLst>
              <a:gd name="adj1" fmla="val 50000"/>
            </a:avLst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stCxn id="28" idx="0"/>
            <a:endCxn id="9" idx="2"/>
          </p:cNvCxnSpPr>
          <p:nvPr/>
        </p:nvCxnSpPr>
        <p:spPr>
          <a:xfrm rot="5400000" flipH="1" flipV="1">
            <a:off x="6022484" y="4749799"/>
            <a:ext cx="520932" cy="2"/>
          </a:xfrm>
          <a:prstGeom prst="bentConnector3">
            <a:avLst>
              <a:gd name="adj1" fmla="val 50000"/>
            </a:avLst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 flipH="1">
            <a:off x="6282951" y="3030986"/>
            <a:ext cx="2339913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Rounded Rectangle 38"/>
          <p:cNvSpPr/>
          <p:nvPr/>
        </p:nvSpPr>
        <p:spPr>
          <a:xfrm>
            <a:off x="8518605" y="2637832"/>
            <a:ext cx="2974429" cy="786308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r>
              <a:rPr lang="en-GB" sz="1400" b="1" dirty="0"/>
              <a:t>Sam</a:t>
            </a:r>
          </a:p>
          <a:p>
            <a:pPr algn="ctr"/>
            <a:r>
              <a:rPr lang="en-GB" sz="1400" dirty="0"/>
              <a:t>IT/architecture Support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7452048" y="5010266"/>
            <a:ext cx="1929952" cy="786308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r>
              <a:rPr lang="en-GB" sz="1400" b="1" dirty="0"/>
              <a:t>Julia</a:t>
            </a:r>
          </a:p>
          <a:p>
            <a:pPr algn="ctr"/>
            <a:r>
              <a:rPr lang="en-GB" sz="1400" dirty="0"/>
              <a:t>Architecture Support</a:t>
            </a:r>
          </a:p>
        </p:txBody>
      </p:sp>
      <p:cxnSp>
        <p:nvCxnSpPr>
          <p:cNvPr id="23" name="Elbow Connector 22"/>
          <p:cNvCxnSpPr>
            <a:stCxn id="22" idx="0"/>
            <a:endCxn id="9" idx="2"/>
          </p:cNvCxnSpPr>
          <p:nvPr/>
        </p:nvCxnSpPr>
        <p:spPr>
          <a:xfrm rot="16200000" flipV="1">
            <a:off x="7089522" y="3682763"/>
            <a:ext cx="520932" cy="2134073"/>
          </a:xfrm>
          <a:prstGeom prst="bentConnector3">
            <a:avLst>
              <a:gd name="adj1" fmla="val 50000"/>
            </a:avLst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206198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Object 39" hidden="1"/>
          <p:cNvGraphicFramePr>
            <a:graphicFrameLocks noChangeAspect="1"/>
          </p:cNvGraphicFramePr>
          <p:nvPr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3" name="think-cell Slide" r:id="rId4" imgW="421" imgH="420" progId="TCLayout.ActiveDocument.1">
                  <p:embed/>
                </p:oleObj>
              </mc:Choice>
              <mc:Fallback>
                <p:oleObj name="think-cell Slide" r:id="rId4" imgW="421" imgH="420" progId="TCLayout.ActiveDocument.1">
                  <p:embed/>
                  <p:pic>
                    <p:nvPicPr>
                      <p:cNvPr id="40" name="Object 39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979426" cy="820569"/>
          </a:xfrm>
        </p:spPr>
        <p:txBody>
          <a:bodyPr/>
          <a:lstStyle/>
          <a:p>
            <a:r>
              <a:rPr lang="sv-SE" dirty="0"/>
              <a:t>Customer – roles &amp; responsibilities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CONFIDENTIAL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891FB-C2B3-4744-81E4-C083D606D69C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24" name="Shape 746">
            <a:extLst>
              <a:ext uri="{FF2B5EF4-FFF2-40B4-BE49-F238E27FC236}">
                <a16:creationId xmlns:a16="http://schemas.microsoft.com/office/drawing/2014/main" id="{BAA191DF-0C31-4229-A4E7-752569301F84}"/>
              </a:ext>
            </a:extLst>
          </p:cNvPr>
          <p:cNvSpPr txBox="1"/>
          <p:nvPr/>
        </p:nvSpPr>
        <p:spPr>
          <a:xfrm>
            <a:off x="1830942" y="1857373"/>
            <a:ext cx="5580779" cy="5437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noAutofit/>
          </a:bodyPr>
          <a:lstStyle/>
          <a:p>
            <a:pPr marL="285744" indent="-285744">
              <a:buSzPts val="900"/>
              <a:buFont typeface="Arial"/>
              <a:buChar char="•"/>
            </a:pPr>
            <a:r>
              <a:rPr lang="en-US" sz="1200" dirty="0">
                <a:solidFill>
                  <a:schemeClr val="bg1"/>
                </a:solidFill>
              </a:rPr>
              <a:t>A</a:t>
            </a:r>
            <a:r>
              <a:rPr lang="en" sz="1200" dirty="0">
                <a:solidFill>
                  <a:schemeClr val="bg1"/>
                </a:solidFill>
              </a:rPr>
              <a:t>ccount oversight</a:t>
            </a:r>
            <a:endParaRPr sz="1200" dirty="0">
              <a:solidFill>
                <a:schemeClr val="bg1"/>
              </a:solidFill>
            </a:endParaRPr>
          </a:p>
          <a:p>
            <a:pPr marL="285744" indent="-285744">
              <a:buSzPts val="900"/>
              <a:buFont typeface="Arial"/>
              <a:buChar char="•"/>
            </a:pPr>
            <a:r>
              <a:rPr lang="en-GB" sz="1200" dirty="0">
                <a:solidFill>
                  <a:schemeClr val="bg1"/>
                </a:solidFill>
              </a:rPr>
              <a:t>Escalation </a:t>
            </a:r>
            <a:r>
              <a:rPr lang="en" sz="1200" dirty="0">
                <a:solidFill>
                  <a:schemeClr val="bg1"/>
                </a:solidFill>
              </a:rPr>
              <a:t>for all account issues</a:t>
            </a:r>
            <a:endParaRPr sz="1200" dirty="0">
              <a:solidFill>
                <a:schemeClr val="bg1"/>
              </a:solidFill>
            </a:endParaRPr>
          </a:p>
        </p:txBody>
      </p:sp>
      <p:sp>
        <p:nvSpPr>
          <p:cNvPr id="25" name="Shape 747">
            <a:extLst>
              <a:ext uri="{FF2B5EF4-FFF2-40B4-BE49-F238E27FC236}">
                <a16:creationId xmlns:a16="http://schemas.microsoft.com/office/drawing/2014/main" id="{380FDC8D-4D1D-44AA-A52E-65E32B8E9A26}"/>
              </a:ext>
            </a:extLst>
          </p:cNvPr>
          <p:cNvSpPr txBox="1"/>
          <p:nvPr/>
        </p:nvSpPr>
        <p:spPr>
          <a:xfrm>
            <a:off x="3721877" y="1498780"/>
            <a:ext cx="3608396" cy="3795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noAutofit/>
          </a:bodyPr>
          <a:lstStyle/>
          <a:p>
            <a:r>
              <a:rPr lang="en-US" sz="1867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Antonio</a:t>
            </a:r>
            <a:r>
              <a:rPr lang="en" sz="1867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, Treasury VP</a:t>
            </a:r>
            <a:endParaRPr sz="1867" dirty="0">
              <a:solidFill>
                <a:schemeClr val="bg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" name="Shape 748">
            <a:extLst>
              <a:ext uri="{FF2B5EF4-FFF2-40B4-BE49-F238E27FC236}">
                <a16:creationId xmlns:a16="http://schemas.microsoft.com/office/drawing/2014/main" id="{9E579786-3F6D-492D-BB43-84B7A8FB1FF8}"/>
              </a:ext>
            </a:extLst>
          </p:cNvPr>
          <p:cNvSpPr/>
          <p:nvPr/>
        </p:nvSpPr>
        <p:spPr>
          <a:xfrm rot="-5400000">
            <a:off x="2198155" y="333648"/>
            <a:ext cx="333315" cy="2714128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1">
              <a:lumMod val="75000"/>
            </a:schemeClr>
          </a:solidFill>
          <a:ln w="127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vert" lIns="91440" tIns="45720" rIns="91440" bIns="45720" rtlCol="0" anchor="ctr"/>
          <a:lstStyle/>
          <a:p>
            <a:endParaRPr sz="1200" b="1">
              <a:solidFill>
                <a:schemeClr val="bg1"/>
              </a:solidFill>
              <a:latin typeface="Proxima Nova" panose="020B0604020202020204" charset="0"/>
            </a:endParaRPr>
          </a:p>
        </p:txBody>
      </p:sp>
      <p:sp>
        <p:nvSpPr>
          <p:cNvPr id="27" name="Shape 749">
            <a:extLst>
              <a:ext uri="{FF2B5EF4-FFF2-40B4-BE49-F238E27FC236}">
                <a16:creationId xmlns:a16="http://schemas.microsoft.com/office/drawing/2014/main" id="{87852777-29B5-4BDD-9F01-055D59C9D4C2}"/>
              </a:ext>
            </a:extLst>
          </p:cNvPr>
          <p:cNvSpPr txBox="1"/>
          <p:nvPr/>
        </p:nvSpPr>
        <p:spPr>
          <a:xfrm>
            <a:off x="1056545" y="1572844"/>
            <a:ext cx="2665316" cy="235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ctr" anchorCtr="0">
            <a:noAutofit/>
          </a:bodyPr>
          <a:lstStyle/>
          <a:p>
            <a:r>
              <a:rPr lang="en" sz="1333" b="1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Sr. Responsible Owner</a:t>
            </a:r>
            <a:endParaRPr sz="1333" b="1" dirty="0">
              <a:solidFill>
                <a:schemeClr val="bg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" name="Shape 750">
            <a:extLst>
              <a:ext uri="{FF2B5EF4-FFF2-40B4-BE49-F238E27FC236}">
                <a16:creationId xmlns:a16="http://schemas.microsoft.com/office/drawing/2014/main" id="{F3929FCB-086D-4934-85B0-2C60F2B88501}"/>
              </a:ext>
            </a:extLst>
          </p:cNvPr>
          <p:cNvSpPr txBox="1"/>
          <p:nvPr/>
        </p:nvSpPr>
        <p:spPr>
          <a:xfrm>
            <a:off x="3721877" y="2572451"/>
            <a:ext cx="4687455" cy="3795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noAutofit/>
          </a:bodyPr>
          <a:lstStyle/>
          <a:p>
            <a:r>
              <a:rPr lang="en-US" sz="1867" dirty="0">
                <a:solidFill>
                  <a:schemeClr val="bg1"/>
                </a:solidFill>
                <a:ea typeface="Arial"/>
                <a:cs typeface="Arial"/>
                <a:sym typeface="Arial"/>
              </a:rPr>
              <a:t>Samantha</a:t>
            </a:r>
            <a:r>
              <a:rPr lang="en" sz="1867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, Treasury Operations</a:t>
            </a:r>
            <a:endParaRPr sz="1867" dirty="0">
              <a:solidFill>
                <a:schemeClr val="bg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" name="Shape 751">
            <a:extLst>
              <a:ext uri="{FF2B5EF4-FFF2-40B4-BE49-F238E27FC236}">
                <a16:creationId xmlns:a16="http://schemas.microsoft.com/office/drawing/2014/main" id="{17C289E9-D776-4359-BCA5-CBE9880623F6}"/>
              </a:ext>
            </a:extLst>
          </p:cNvPr>
          <p:cNvSpPr txBox="1"/>
          <p:nvPr/>
        </p:nvSpPr>
        <p:spPr>
          <a:xfrm>
            <a:off x="1772706" y="2941888"/>
            <a:ext cx="5580779" cy="5437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214313" indent="-214313">
              <a:buSzPts val="900"/>
              <a:buChar char="•"/>
              <a:defRPr sz="900">
                <a:solidFill>
                  <a:schemeClr val="dk1"/>
                </a:solidFill>
              </a:defRPr>
            </a:lvl1pPr>
          </a:lstStyle>
          <a:p>
            <a:r>
              <a:rPr lang="en" sz="1200" dirty="0">
                <a:solidFill>
                  <a:schemeClr val="bg1"/>
                </a:solidFill>
              </a:rPr>
              <a:t>Main point of contact </a:t>
            </a:r>
            <a:r>
              <a:rPr lang="en-US" sz="1200" dirty="0">
                <a:solidFill>
                  <a:schemeClr val="bg1"/>
                </a:solidFill>
              </a:rPr>
              <a:t>for Vendor</a:t>
            </a:r>
            <a:endParaRPr sz="1200" dirty="0">
              <a:solidFill>
                <a:schemeClr val="bg1"/>
              </a:solidFill>
            </a:endParaRPr>
          </a:p>
          <a:p>
            <a:r>
              <a:rPr lang="en" sz="1200" dirty="0">
                <a:solidFill>
                  <a:schemeClr val="bg1"/>
                </a:solidFill>
              </a:rPr>
              <a:t>Identify opportunities for automation at </a:t>
            </a:r>
            <a:r>
              <a:rPr lang="en-US" sz="1200" dirty="0">
                <a:solidFill>
                  <a:schemeClr val="bg1"/>
                </a:solidFill>
              </a:rPr>
              <a:t>ABC</a:t>
            </a:r>
            <a:endParaRPr sz="1200" dirty="0">
              <a:solidFill>
                <a:schemeClr val="bg1"/>
              </a:solidFill>
            </a:endParaRPr>
          </a:p>
        </p:txBody>
      </p:sp>
      <p:sp>
        <p:nvSpPr>
          <p:cNvPr id="32" name="Shape 752">
            <a:extLst>
              <a:ext uri="{FF2B5EF4-FFF2-40B4-BE49-F238E27FC236}">
                <a16:creationId xmlns:a16="http://schemas.microsoft.com/office/drawing/2014/main" id="{688E148B-7C71-4E18-9ED9-B68AE31D496F}"/>
              </a:ext>
            </a:extLst>
          </p:cNvPr>
          <p:cNvSpPr/>
          <p:nvPr/>
        </p:nvSpPr>
        <p:spPr>
          <a:xfrm rot="-5400000">
            <a:off x="2198155" y="1370789"/>
            <a:ext cx="333315" cy="2714128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1">
              <a:lumMod val="75000"/>
            </a:schemeClr>
          </a:solidFill>
          <a:ln w="127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vert" lIns="91440" tIns="45720" rIns="91440" bIns="45720" rtlCol="0" anchor="ctr"/>
          <a:lstStyle/>
          <a:p>
            <a:endParaRPr sz="1200" b="1">
              <a:solidFill>
                <a:schemeClr val="bg1"/>
              </a:solidFill>
              <a:latin typeface="Proxima Nova" panose="020B0604020202020204" charset="0"/>
            </a:endParaRPr>
          </a:p>
        </p:txBody>
      </p:sp>
      <p:sp>
        <p:nvSpPr>
          <p:cNvPr id="34" name="Shape 753">
            <a:extLst>
              <a:ext uri="{FF2B5EF4-FFF2-40B4-BE49-F238E27FC236}">
                <a16:creationId xmlns:a16="http://schemas.microsoft.com/office/drawing/2014/main" id="{A6BD6660-59F1-42D7-9C4A-27415BD95C83}"/>
              </a:ext>
            </a:extLst>
          </p:cNvPr>
          <p:cNvSpPr txBox="1"/>
          <p:nvPr/>
        </p:nvSpPr>
        <p:spPr>
          <a:xfrm>
            <a:off x="1056545" y="2609977"/>
            <a:ext cx="2665316" cy="235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ctr" anchorCtr="0">
            <a:noAutofit/>
          </a:bodyPr>
          <a:lstStyle/>
          <a:p>
            <a:r>
              <a:rPr lang="en" sz="1333" b="1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Project Lead/Process Analyst</a:t>
            </a:r>
            <a:endParaRPr sz="1333" b="1" dirty="0">
              <a:solidFill>
                <a:schemeClr val="bg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" name="Shape 754">
            <a:extLst>
              <a:ext uri="{FF2B5EF4-FFF2-40B4-BE49-F238E27FC236}">
                <a16:creationId xmlns:a16="http://schemas.microsoft.com/office/drawing/2014/main" id="{DE864D38-1124-4420-84AD-C36E943E4C58}"/>
              </a:ext>
            </a:extLst>
          </p:cNvPr>
          <p:cNvSpPr txBox="1"/>
          <p:nvPr/>
        </p:nvSpPr>
        <p:spPr>
          <a:xfrm>
            <a:off x="3721877" y="3542287"/>
            <a:ext cx="3235514" cy="3795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noAutofit/>
          </a:bodyPr>
          <a:lstStyle/>
          <a:p>
            <a:r>
              <a:rPr lang="en-US" sz="1867" dirty="0">
                <a:solidFill>
                  <a:schemeClr val="bg1"/>
                </a:solidFill>
                <a:ea typeface="Arial"/>
                <a:cs typeface="Arial"/>
                <a:sym typeface="Arial"/>
              </a:rPr>
              <a:t>Frances, System Engineer</a:t>
            </a:r>
            <a:endParaRPr sz="1867" dirty="0">
              <a:solidFill>
                <a:schemeClr val="bg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" name="Shape 755">
            <a:extLst>
              <a:ext uri="{FF2B5EF4-FFF2-40B4-BE49-F238E27FC236}">
                <a16:creationId xmlns:a16="http://schemas.microsoft.com/office/drawing/2014/main" id="{D9DFD737-07B3-4452-AF16-5227A34515E4}"/>
              </a:ext>
            </a:extLst>
          </p:cNvPr>
          <p:cNvSpPr txBox="1"/>
          <p:nvPr/>
        </p:nvSpPr>
        <p:spPr>
          <a:xfrm>
            <a:off x="1767353" y="3931633"/>
            <a:ext cx="4948239" cy="5437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214313" indent="-214313">
              <a:buSzPts val="900"/>
              <a:buChar char="•"/>
              <a:defRPr sz="900">
                <a:solidFill>
                  <a:schemeClr val="dk1"/>
                </a:solidFill>
              </a:defRPr>
            </a:lvl1pPr>
          </a:lstStyle>
          <a:p>
            <a:r>
              <a:rPr lang="en-US" sz="1200" dirty="0">
                <a:solidFill>
                  <a:schemeClr val="bg1"/>
                </a:solidFill>
              </a:rPr>
              <a:t>Customer oversight </a:t>
            </a:r>
            <a:r>
              <a:rPr lang="en" sz="1200" dirty="0">
                <a:solidFill>
                  <a:schemeClr val="bg1"/>
                </a:solidFill>
              </a:rPr>
              <a:t>of Tech solutions</a:t>
            </a:r>
            <a:endParaRPr sz="1200" dirty="0">
              <a:solidFill>
                <a:schemeClr val="bg1"/>
              </a:solidFill>
            </a:endParaRPr>
          </a:p>
          <a:p>
            <a:r>
              <a:rPr lang="en" sz="1200" dirty="0">
                <a:solidFill>
                  <a:schemeClr val="bg1"/>
                </a:solidFill>
              </a:rPr>
              <a:t>Advice &amp; </a:t>
            </a:r>
            <a:r>
              <a:rPr lang="en-US" sz="1200" dirty="0">
                <a:solidFill>
                  <a:schemeClr val="bg1"/>
                </a:solidFill>
              </a:rPr>
              <a:t>help </a:t>
            </a:r>
            <a:r>
              <a:rPr lang="en" sz="1200" dirty="0">
                <a:solidFill>
                  <a:schemeClr val="bg1"/>
                </a:solidFill>
              </a:rPr>
              <a:t>regarding</a:t>
            </a:r>
            <a:r>
              <a:rPr lang="en-US" sz="1200" dirty="0">
                <a:solidFill>
                  <a:schemeClr val="bg1"/>
                </a:solidFill>
              </a:rPr>
              <a:t> IT issues</a:t>
            </a:r>
          </a:p>
          <a:p>
            <a:r>
              <a:rPr lang="en-US" sz="1200" dirty="0">
                <a:solidFill>
                  <a:schemeClr val="bg1"/>
                </a:solidFill>
              </a:rPr>
              <a:t>Main point of contact related to IT questions</a:t>
            </a:r>
            <a:endParaRPr sz="1200" dirty="0">
              <a:solidFill>
                <a:schemeClr val="bg1"/>
              </a:solidFill>
            </a:endParaRPr>
          </a:p>
        </p:txBody>
      </p:sp>
      <p:sp>
        <p:nvSpPr>
          <p:cNvPr id="38" name="Shape 756">
            <a:extLst>
              <a:ext uri="{FF2B5EF4-FFF2-40B4-BE49-F238E27FC236}">
                <a16:creationId xmlns:a16="http://schemas.microsoft.com/office/drawing/2014/main" id="{B3452BC3-B3FE-47AA-ABB7-AFCC31D1EFD0}"/>
              </a:ext>
            </a:extLst>
          </p:cNvPr>
          <p:cNvSpPr/>
          <p:nvPr/>
        </p:nvSpPr>
        <p:spPr>
          <a:xfrm rot="-5400000">
            <a:off x="2198146" y="2365444"/>
            <a:ext cx="333200" cy="27140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1">
              <a:lumMod val="75000"/>
            </a:schemeClr>
          </a:solidFill>
          <a:ln w="127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vert" lIns="91440" tIns="45720" rIns="91440" bIns="45720" rtlCol="0" anchor="ctr"/>
          <a:lstStyle/>
          <a:p>
            <a:endParaRPr sz="1200" b="1">
              <a:solidFill>
                <a:schemeClr val="bg1"/>
              </a:solidFill>
              <a:latin typeface="Proxima Nova" panose="020B0604020202020204" charset="0"/>
            </a:endParaRPr>
          </a:p>
        </p:txBody>
      </p:sp>
      <p:sp>
        <p:nvSpPr>
          <p:cNvPr id="41" name="Shape 757">
            <a:extLst>
              <a:ext uri="{FF2B5EF4-FFF2-40B4-BE49-F238E27FC236}">
                <a16:creationId xmlns:a16="http://schemas.microsoft.com/office/drawing/2014/main" id="{72E9C5D1-959D-48A1-91F0-0063B2071B9F}"/>
              </a:ext>
            </a:extLst>
          </p:cNvPr>
          <p:cNvSpPr txBox="1"/>
          <p:nvPr/>
        </p:nvSpPr>
        <p:spPr>
          <a:xfrm>
            <a:off x="1056544" y="3604512"/>
            <a:ext cx="2665200" cy="23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ctr" anchorCtr="0">
            <a:noAutofit/>
          </a:bodyPr>
          <a:lstStyle/>
          <a:p>
            <a:r>
              <a:rPr lang="en" sz="1333" b="1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Systems / Developer</a:t>
            </a:r>
            <a:endParaRPr sz="1333" b="1" dirty="0">
              <a:solidFill>
                <a:schemeClr val="bg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" name="Shape 761">
            <a:extLst>
              <a:ext uri="{FF2B5EF4-FFF2-40B4-BE49-F238E27FC236}">
                <a16:creationId xmlns:a16="http://schemas.microsoft.com/office/drawing/2014/main" id="{3472F6E4-56BC-499D-B8FD-D8319E55BD30}"/>
              </a:ext>
            </a:extLst>
          </p:cNvPr>
          <p:cNvSpPr/>
          <p:nvPr/>
        </p:nvSpPr>
        <p:spPr>
          <a:xfrm rot="-5400000">
            <a:off x="2198152" y="3458700"/>
            <a:ext cx="333315" cy="2714128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1">
              <a:lumMod val="75000"/>
            </a:schemeClr>
          </a:solidFill>
          <a:ln w="127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vert" lIns="91440" tIns="45720" rIns="91440" bIns="45720" rtlCol="0" anchor="ctr"/>
          <a:lstStyle/>
          <a:p>
            <a:endParaRPr sz="1200" b="1">
              <a:solidFill>
                <a:schemeClr val="bg1"/>
              </a:solidFill>
              <a:latin typeface="Proxima Nova" panose="020B0604020202020204" charset="0"/>
            </a:endParaRPr>
          </a:p>
        </p:txBody>
      </p:sp>
      <p:sp>
        <p:nvSpPr>
          <p:cNvPr id="46" name="Shape 762">
            <a:extLst>
              <a:ext uri="{FF2B5EF4-FFF2-40B4-BE49-F238E27FC236}">
                <a16:creationId xmlns:a16="http://schemas.microsoft.com/office/drawing/2014/main" id="{B5F6BE2B-123B-4B75-90AB-C9EB06031AD9}"/>
              </a:ext>
            </a:extLst>
          </p:cNvPr>
          <p:cNvSpPr txBox="1"/>
          <p:nvPr/>
        </p:nvSpPr>
        <p:spPr>
          <a:xfrm>
            <a:off x="1056545" y="4697917"/>
            <a:ext cx="2665316" cy="235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ctr" anchorCtr="0">
            <a:noAutofit/>
          </a:bodyPr>
          <a:lstStyle/>
          <a:p>
            <a:r>
              <a:rPr lang="en" sz="1333" b="1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Steering Group</a:t>
            </a:r>
            <a:endParaRPr sz="1333" b="1">
              <a:solidFill>
                <a:schemeClr val="bg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" name="Shape 763">
            <a:extLst>
              <a:ext uri="{FF2B5EF4-FFF2-40B4-BE49-F238E27FC236}">
                <a16:creationId xmlns:a16="http://schemas.microsoft.com/office/drawing/2014/main" id="{34A2C216-D23D-4EC1-8280-16257ECF5E2B}"/>
              </a:ext>
            </a:extLst>
          </p:cNvPr>
          <p:cNvSpPr txBox="1"/>
          <p:nvPr/>
        </p:nvSpPr>
        <p:spPr>
          <a:xfrm>
            <a:off x="1767348" y="5020150"/>
            <a:ext cx="4948239" cy="995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214313" indent="-214313">
              <a:buSzPts val="900"/>
              <a:buChar char="•"/>
              <a:defRPr sz="900">
                <a:solidFill>
                  <a:schemeClr val="dk1"/>
                </a:solidFill>
              </a:defRPr>
            </a:lvl1pPr>
          </a:lstStyle>
          <a:p>
            <a:r>
              <a:rPr lang="en-US" sz="1200" dirty="0">
                <a:solidFill>
                  <a:schemeClr val="bg1"/>
                </a:solidFill>
              </a:rPr>
              <a:t>Antonio</a:t>
            </a:r>
            <a:r>
              <a:rPr lang="en" sz="1200" dirty="0">
                <a:solidFill>
                  <a:schemeClr val="bg1"/>
                </a:solidFill>
              </a:rPr>
              <a:t>, Treasury </a:t>
            </a:r>
            <a:r>
              <a:rPr lang="en-US" sz="1200" dirty="0">
                <a:solidFill>
                  <a:schemeClr val="bg1"/>
                </a:solidFill>
              </a:rPr>
              <a:t>VP</a:t>
            </a:r>
            <a:endParaRPr sz="1200" dirty="0">
              <a:solidFill>
                <a:schemeClr val="bg1"/>
              </a:solidFill>
            </a:endParaRPr>
          </a:p>
          <a:p>
            <a:r>
              <a:rPr lang="en" sz="1200" dirty="0">
                <a:solidFill>
                  <a:schemeClr val="bg1"/>
                </a:solidFill>
              </a:rPr>
              <a:t>Kim, Sr. Director Internal Audit</a:t>
            </a:r>
            <a:endParaRPr sz="1200" dirty="0">
              <a:solidFill>
                <a:schemeClr val="bg1"/>
              </a:solidFill>
            </a:endParaRPr>
          </a:p>
          <a:p>
            <a:r>
              <a:rPr lang="en-US" sz="1200" dirty="0">
                <a:solidFill>
                  <a:schemeClr val="bg1"/>
                </a:solidFill>
              </a:rPr>
              <a:t>Carl</a:t>
            </a:r>
            <a:r>
              <a:rPr lang="en" sz="1200" dirty="0">
                <a:solidFill>
                  <a:schemeClr val="bg1"/>
                </a:solidFill>
              </a:rPr>
              <a:t>, VP Enterprise Alliance</a:t>
            </a:r>
            <a:endParaRPr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06186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Object 39" hidden="1"/>
          <p:cNvGraphicFramePr>
            <a:graphicFrameLocks noChangeAspect="1"/>
          </p:cNvGraphicFramePr>
          <p:nvPr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7" name="think-cell Slide" r:id="rId4" imgW="421" imgH="420" progId="TCLayout.ActiveDocument.1">
                  <p:embed/>
                </p:oleObj>
              </mc:Choice>
              <mc:Fallback>
                <p:oleObj name="think-cell Slide" r:id="rId4" imgW="421" imgH="420" progId="TCLayout.ActiveDocument.1">
                  <p:embed/>
                  <p:pic>
                    <p:nvPicPr>
                      <p:cNvPr id="40" name="Object 39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8"/>
            <a:ext cx="10939670" cy="770000"/>
          </a:xfrm>
        </p:spPr>
        <p:txBody>
          <a:bodyPr/>
          <a:lstStyle/>
          <a:p>
            <a:r>
              <a:rPr lang="sv-SE" dirty="0"/>
              <a:t>Vendor – roles &amp; responsibilities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CONFIDENTIAL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891FB-C2B3-4744-81E4-C083D606D69C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6" name="Round Same Side Corner Rectangle 19">
            <a:extLst>
              <a:ext uri="{FF2B5EF4-FFF2-40B4-BE49-F238E27FC236}">
                <a16:creationId xmlns:a16="http://schemas.microsoft.com/office/drawing/2014/main" id="{FF101CE8-B9F8-4ED5-9811-347905AEC4E7}"/>
              </a:ext>
            </a:extLst>
          </p:cNvPr>
          <p:cNvSpPr/>
          <p:nvPr/>
        </p:nvSpPr>
        <p:spPr>
          <a:xfrm rot="16200000">
            <a:off x="1408329" y="461937"/>
            <a:ext cx="316832" cy="1900815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1">
              <a:lumMod val="75000"/>
            </a:schemeClr>
          </a:solidFill>
          <a:ln w="127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vert" lIns="91440" tIns="45720" rIns="91440" bIns="45720" rtlCol="0" anchor="ctr"/>
          <a:lstStyle/>
          <a:p>
            <a:r>
              <a:rPr lang="en-US" sz="1200" b="1" dirty="0">
                <a:solidFill>
                  <a:schemeClr val="bg1"/>
                </a:solidFill>
                <a:latin typeface="Proxima Nova" panose="020B0604020202020204" charset="0"/>
              </a:rPr>
              <a:t>Executive Sponsor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8AD534B-551E-4D59-8639-5303F49412EA}"/>
              </a:ext>
            </a:extLst>
          </p:cNvPr>
          <p:cNvSpPr txBox="1"/>
          <p:nvPr/>
        </p:nvSpPr>
        <p:spPr>
          <a:xfrm>
            <a:off x="1019777" y="1606442"/>
            <a:ext cx="9975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44" indent="-285744">
              <a:buFont typeface="Arial"/>
              <a:buChar char="•"/>
            </a:pPr>
            <a:r>
              <a:rPr lang="en-US" sz="1200" dirty="0">
                <a:solidFill>
                  <a:schemeClr val="bg1"/>
                </a:solidFill>
                <a:latin typeface="Proxima Nova" panose="020B0604020202020204" charset="0"/>
              </a:rPr>
              <a:t>Executive account oversight</a:t>
            </a:r>
          </a:p>
          <a:p>
            <a:pPr marL="285744" indent="-285744">
              <a:buFont typeface="Arial"/>
              <a:buChar char="•"/>
            </a:pPr>
            <a:r>
              <a:rPr lang="en-US" sz="1200" dirty="0">
                <a:solidFill>
                  <a:schemeClr val="bg1"/>
                </a:solidFill>
                <a:latin typeface="Proxima Nova" panose="020B0604020202020204" charset="0"/>
              </a:rPr>
              <a:t>2</a:t>
            </a:r>
            <a:r>
              <a:rPr lang="en-US" sz="1200" baseline="30000" dirty="0">
                <a:solidFill>
                  <a:schemeClr val="bg1"/>
                </a:solidFill>
                <a:latin typeface="Proxima Nova" panose="020B0604020202020204" charset="0"/>
              </a:rPr>
              <a:t>nd</a:t>
            </a:r>
            <a:r>
              <a:rPr lang="en-US" sz="1200" dirty="0">
                <a:solidFill>
                  <a:schemeClr val="bg1"/>
                </a:solidFill>
                <a:latin typeface="Proxima Nova" panose="020B0604020202020204" charset="0"/>
              </a:rPr>
              <a:t> level escalation for any issues account issues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F10C6D3-440F-4238-8B01-C7D074C2012E}"/>
              </a:ext>
            </a:extLst>
          </p:cNvPr>
          <p:cNvSpPr txBox="1"/>
          <p:nvPr/>
        </p:nvSpPr>
        <p:spPr>
          <a:xfrm>
            <a:off x="2603817" y="1232285"/>
            <a:ext cx="46874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Proxima Nova" panose="020B0604020202020204" charset="0"/>
              </a:rPr>
              <a:t>Sujith X, Chief Business Development Officer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002BEAA-320B-437C-9B80-70F1D064465C}"/>
              </a:ext>
            </a:extLst>
          </p:cNvPr>
          <p:cNvSpPr txBox="1"/>
          <p:nvPr/>
        </p:nvSpPr>
        <p:spPr>
          <a:xfrm>
            <a:off x="2565716" y="2168984"/>
            <a:ext cx="77205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Proxima Nova" panose="020B0604020202020204" charset="0"/>
              </a:rPr>
              <a:t>Dennis Y, Technical Account Manager</a:t>
            </a:r>
          </a:p>
        </p:txBody>
      </p:sp>
      <p:sp>
        <p:nvSpPr>
          <p:cNvPr id="10" name="Round Same Side Corner Rectangle 16">
            <a:extLst>
              <a:ext uri="{FF2B5EF4-FFF2-40B4-BE49-F238E27FC236}">
                <a16:creationId xmlns:a16="http://schemas.microsoft.com/office/drawing/2014/main" id="{BA2BA5E5-D5B8-45CD-8C43-A7211FA74181}"/>
              </a:ext>
            </a:extLst>
          </p:cNvPr>
          <p:cNvSpPr/>
          <p:nvPr/>
        </p:nvSpPr>
        <p:spPr>
          <a:xfrm rot="16200000">
            <a:off x="1389284" y="2216150"/>
            <a:ext cx="316832" cy="1938913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1">
              <a:lumMod val="75000"/>
            </a:schemeClr>
          </a:solidFill>
          <a:ln w="127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vert" lIns="91440" tIns="45720" rIns="91440" bIns="45720" rtlCol="0" anchor="ctr"/>
          <a:lstStyle/>
          <a:p>
            <a:r>
              <a:rPr lang="en-US" sz="1200" b="1" dirty="0">
                <a:solidFill>
                  <a:schemeClr val="bg1"/>
                </a:solidFill>
                <a:latin typeface="Proxima Nova" panose="020B0604020202020204" charset="0"/>
              </a:rPr>
              <a:t>Program Delivery</a:t>
            </a:r>
          </a:p>
        </p:txBody>
      </p:sp>
      <p:sp>
        <p:nvSpPr>
          <p:cNvPr id="11" name="Round Same Side Corner Rectangle 18">
            <a:extLst>
              <a:ext uri="{FF2B5EF4-FFF2-40B4-BE49-F238E27FC236}">
                <a16:creationId xmlns:a16="http://schemas.microsoft.com/office/drawing/2014/main" id="{9C25836D-9547-4CC1-85AC-0977DD2425A6}"/>
              </a:ext>
            </a:extLst>
          </p:cNvPr>
          <p:cNvSpPr/>
          <p:nvPr/>
        </p:nvSpPr>
        <p:spPr>
          <a:xfrm rot="16200000">
            <a:off x="1389281" y="1335514"/>
            <a:ext cx="316832" cy="1938911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1">
              <a:lumMod val="75000"/>
            </a:schemeClr>
          </a:solidFill>
          <a:ln w="127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vert" lIns="91440" tIns="45720" rIns="91440" bIns="45720" rtlCol="0" anchor="ctr"/>
          <a:lstStyle/>
          <a:p>
            <a:r>
              <a:rPr lang="en-US" sz="1200" b="1" dirty="0">
                <a:solidFill>
                  <a:schemeClr val="bg1"/>
                </a:solidFill>
                <a:latin typeface="Proxima Nova" panose="020B0604020202020204" charset="0"/>
              </a:rPr>
              <a:t>Account Management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016702C-738B-48C5-85F5-A19CAA391F95}"/>
              </a:ext>
            </a:extLst>
          </p:cNvPr>
          <p:cNvSpPr txBox="1"/>
          <p:nvPr/>
        </p:nvSpPr>
        <p:spPr>
          <a:xfrm>
            <a:off x="981677" y="2499067"/>
            <a:ext cx="9975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44" indent="-285744">
              <a:buFont typeface="Arial"/>
              <a:buChar char="•"/>
            </a:pPr>
            <a:r>
              <a:rPr lang="en-US" sz="1200" dirty="0">
                <a:solidFill>
                  <a:schemeClr val="bg1"/>
                </a:solidFill>
                <a:latin typeface="Proxima Nova" panose="020B0604020202020204" charset="0"/>
              </a:rPr>
              <a:t>1</a:t>
            </a:r>
            <a:r>
              <a:rPr lang="en-US" sz="1200" baseline="30000" dirty="0">
                <a:solidFill>
                  <a:schemeClr val="bg1"/>
                </a:solidFill>
                <a:latin typeface="Proxima Nova" panose="020B0604020202020204" charset="0"/>
              </a:rPr>
              <a:t>st</a:t>
            </a:r>
            <a:r>
              <a:rPr lang="en-US" sz="1200" dirty="0">
                <a:solidFill>
                  <a:schemeClr val="bg1"/>
                </a:solidFill>
                <a:latin typeface="Proxima Nova" panose="020B0604020202020204" charset="0"/>
              </a:rPr>
              <a:t> level escalation for any issues on the account</a:t>
            </a:r>
          </a:p>
          <a:p>
            <a:pPr marL="285744" indent="-285744">
              <a:buFont typeface="Arial"/>
              <a:buChar char="•"/>
            </a:pPr>
            <a:r>
              <a:rPr lang="en-US" sz="1200" dirty="0">
                <a:solidFill>
                  <a:schemeClr val="bg1"/>
                </a:solidFill>
                <a:latin typeface="Proxima Nova" panose="020B0604020202020204" charset="0"/>
              </a:rPr>
              <a:t>Accountable for program and project delivery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9689531-DEAB-4D3F-A11F-6A5BFF98CE29}"/>
              </a:ext>
            </a:extLst>
          </p:cNvPr>
          <p:cNvSpPr txBox="1"/>
          <p:nvPr/>
        </p:nvSpPr>
        <p:spPr>
          <a:xfrm>
            <a:off x="2565716" y="3036247"/>
            <a:ext cx="77205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Proxima Nova" panose="020B0604020202020204" charset="0"/>
              </a:rPr>
              <a:t>Kelsey Z, Delivery Manager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8F11D16-06CA-4A03-940A-D86491319361}"/>
              </a:ext>
            </a:extLst>
          </p:cNvPr>
          <p:cNvSpPr txBox="1"/>
          <p:nvPr/>
        </p:nvSpPr>
        <p:spPr>
          <a:xfrm>
            <a:off x="981677" y="3379705"/>
            <a:ext cx="9975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44" indent="-285744">
              <a:buFont typeface="Arial"/>
              <a:buChar char="•"/>
            </a:pPr>
            <a:r>
              <a:rPr lang="en-US" sz="1200" dirty="0">
                <a:solidFill>
                  <a:schemeClr val="bg1"/>
                </a:solidFill>
                <a:latin typeface="Proxima Nova" panose="020B0604020202020204" charset="0"/>
              </a:rPr>
              <a:t>Main point of contact for customer</a:t>
            </a:r>
          </a:p>
          <a:p>
            <a:pPr marL="285744" indent="-285744">
              <a:buFont typeface="Arial"/>
              <a:buChar char="•"/>
            </a:pPr>
            <a:r>
              <a:rPr lang="en-US" sz="1200" dirty="0">
                <a:solidFill>
                  <a:schemeClr val="bg1"/>
                </a:solidFill>
                <a:latin typeface="Proxima Nova" panose="020B0604020202020204" charset="0"/>
              </a:rPr>
              <a:t>Implementation and project management</a:t>
            </a:r>
          </a:p>
        </p:txBody>
      </p:sp>
      <p:sp>
        <p:nvSpPr>
          <p:cNvPr id="21" name="Round Same Side Corner Rectangle 16">
            <a:extLst>
              <a:ext uri="{FF2B5EF4-FFF2-40B4-BE49-F238E27FC236}">
                <a16:creationId xmlns:a16="http://schemas.microsoft.com/office/drawing/2014/main" id="{703F7524-78DF-4A7A-8897-51C0B6665876}"/>
              </a:ext>
            </a:extLst>
          </p:cNvPr>
          <p:cNvSpPr/>
          <p:nvPr/>
        </p:nvSpPr>
        <p:spPr>
          <a:xfrm rot="16200000">
            <a:off x="1398811" y="3106314"/>
            <a:ext cx="316832" cy="191986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1">
              <a:lumMod val="75000"/>
            </a:schemeClr>
          </a:solidFill>
          <a:ln w="127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vert" lIns="91440" tIns="45720" rIns="91440" bIns="45720" rtlCol="0" anchor="ctr"/>
          <a:lstStyle/>
          <a:p>
            <a:r>
              <a:rPr lang="en-US" sz="1200" b="1" dirty="0">
                <a:solidFill>
                  <a:schemeClr val="bg1"/>
                </a:solidFill>
                <a:latin typeface="Proxima Nova" panose="020B0604020202020204" charset="0"/>
              </a:rPr>
              <a:t>Development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DF22AFC-12D6-4A43-9E56-13097AFDA025}"/>
              </a:ext>
            </a:extLst>
          </p:cNvPr>
          <p:cNvSpPr txBox="1"/>
          <p:nvPr/>
        </p:nvSpPr>
        <p:spPr>
          <a:xfrm>
            <a:off x="2584765" y="3907826"/>
            <a:ext cx="77205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Proxima Nova" panose="020B0604020202020204" charset="0"/>
              </a:rPr>
              <a:t>George W, Tech Team Lead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3FAF6CB-6B5A-4D4B-9A19-6CCF64AA1A31}"/>
              </a:ext>
            </a:extLst>
          </p:cNvPr>
          <p:cNvSpPr txBox="1"/>
          <p:nvPr/>
        </p:nvSpPr>
        <p:spPr>
          <a:xfrm>
            <a:off x="1000729" y="4260339"/>
            <a:ext cx="9975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44" indent="-285744">
              <a:buFont typeface="Arial"/>
              <a:buChar char="•"/>
            </a:pPr>
            <a:r>
              <a:rPr lang="en-US" sz="1200" dirty="0">
                <a:solidFill>
                  <a:schemeClr val="bg1"/>
                </a:solidFill>
                <a:latin typeface="Proxima Nova" panose="020B0604020202020204" charset="0"/>
              </a:rPr>
              <a:t>Solutioning and automation implementation</a:t>
            </a:r>
          </a:p>
          <a:p>
            <a:pPr marL="285744" indent="-285744">
              <a:buFont typeface="Arial"/>
              <a:buChar char="•"/>
            </a:pPr>
            <a:r>
              <a:rPr lang="en-US" sz="1200" dirty="0">
                <a:solidFill>
                  <a:schemeClr val="bg1"/>
                </a:solidFill>
                <a:latin typeface="Proxima Nova" panose="020B0604020202020204" charset="0"/>
              </a:rPr>
              <a:t>Daily issues and communication</a:t>
            </a:r>
          </a:p>
        </p:txBody>
      </p:sp>
    </p:spTree>
    <p:extLst>
      <p:ext uri="{BB962C8B-B14F-4D97-AF65-F5344CB8AC3E}">
        <p14:creationId xmlns:p14="http://schemas.microsoft.com/office/powerpoint/2010/main" val="4244218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Object 39" hidden="1"/>
          <p:cNvGraphicFramePr>
            <a:graphicFrameLocks noChangeAspect="1"/>
          </p:cNvGraphicFramePr>
          <p:nvPr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0" name="think-cell Slide" r:id="rId4" imgW="421" imgH="420" progId="TCLayout.ActiveDocument.1">
                  <p:embed/>
                </p:oleObj>
              </mc:Choice>
              <mc:Fallback>
                <p:oleObj name="think-cell Slide" r:id="rId4" imgW="421" imgH="420" progId="TCLayout.ActiveDocument.1">
                  <p:embed/>
                  <p:pic>
                    <p:nvPicPr>
                      <p:cNvPr id="40" name="Object 39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Governance / meetings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CONFIDENTIAL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891FB-C2B3-4744-81E4-C083D606D69C}" type="slidenum">
              <a:rPr lang="en-US" smtClean="0"/>
              <a:pPr/>
              <a:t>13</a:t>
            </a:fld>
            <a:endParaRPr lang="en-US" dirty="0"/>
          </a:p>
        </p:txBody>
      </p:sp>
      <p:graphicFrame>
        <p:nvGraphicFramePr>
          <p:cNvPr id="23" name="Table 22">
            <a:extLst>
              <a:ext uri="{FF2B5EF4-FFF2-40B4-BE49-F238E27FC236}">
                <a16:creationId xmlns:a16="http://schemas.microsoft.com/office/drawing/2014/main" id="{3BCEF4A6-6791-4B6E-925D-7BC04A50EB1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1970058"/>
              </p:ext>
            </p:extLst>
          </p:nvPr>
        </p:nvGraphicFramePr>
        <p:xfrm>
          <a:off x="644148" y="2072485"/>
          <a:ext cx="10541001" cy="31459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136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136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136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27161">
                <a:tc>
                  <a:txBody>
                    <a:bodyPr/>
                    <a:lstStyle/>
                    <a:p>
                      <a:r>
                        <a:rPr lang="sv-SE" sz="1600" dirty="0"/>
                        <a:t>Forum</a:t>
                      </a:r>
                    </a:p>
                  </a:txBody>
                  <a:tcPr marL="121920" marR="121920" marT="60960" marB="6096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v-SE" sz="1600" dirty="0"/>
                        <a:t>Role</a:t>
                      </a:r>
                    </a:p>
                  </a:txBody>
                  <a:tcPr marL="121920" marR="121920" marT="60960" marB="6096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v-SE" sz="1600" dirty="0"/>
                        <a:t>Meeting Freequency</a:t>
                      </a:r>
                    </a:p>
                  </a:txBody>
                  <a:tcPr marL="121920" marR="121920" marT="60960" marB="60960"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55701">
                <a:tc>
                  <a:txBody>
                    <a:bodyPr/>
                    <a:lstStyle/>
                    <a:p>
                      <a:r>
                        <a:rPr lang="sv-SE" sz="1600" dirty="0">
                          <a:solidFill>
                            <a:schemeClr val="tx1"/>
                          </a:solidFill>
                        </a:rPr>
                        <a:t>Steering Group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Provide guidance, approve changes to project plan and scope, monitor progress</a:t>
                      </a:r>
                    </a:p>
                    <a:p>
                      <a:endParaRPr lang="sv-SE" sz="160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Bi-weekly</a:t>
                      </a:r>
                      <a:endParaRPr lang="sv-SE" sz="160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534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SMEs</a:t>
                      </a:r>
                    </a:p>
                    <a:p>
                      <a:endParaRPr lang="sv-SE" sz="160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Provide subject matter expertise </a:t>
                      </a:r>
                      <a:endParaRPr lang="sv-SE" sz="160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Ad-hoc, coordinated by project leads</a:t>
                      </a:r>
                    </a:p>
                    <a:p>
                      <a:endParaRPr lang="sv-SE" sz="160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Project team</a:t>
                      </a:r>
                    </a:p>
                    <a:p>
                      <a:endParaRPr lang="sv-SE" sz="160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Deliver the project</a:t>
                      </a:r>
                    </a:p>
                    <a:p>
                      <a:endParaRPr lang="sv-SE" sz="160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Weekly</a:t>
                      </a:r>
                      <a:endParaRPr lang="sv-SE" sz="160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913816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CONFIDENTIAL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F4A891FB-C2B3-4744-81E4-C083D606D69C}" type="slidenum">
              <a:rPr lang="en-US" smtClean="0"/>
              <a:pPr algn="r"/>
              <a:t>14</a:t>
            </a:fld>
            <a:endParaRPr lang="en-US" dirty="0"/>
          </a:p>
        </p:txBody>
      </p:sp>
      <p:sp>
        <p:nvSpPr>
          <p:cNvPr id="8" name="BoxHeader">
            <a:extLst>
              <a:ext uri="{FF2B5EF4-FFF2-40B4-BE49-F238E27FC236}">
                <a16:creationId xmlns:a16="http://schemas.microsoft.com/office/drawing/2014/main" id="{05539B78-BADC-4484-BA04-AB0DD8945ADF}"/>
              </a:ext>
            </a:extLst>
          </p:cNvPr>
          <p:cNvSpPr>
            <a:spLocks noChangeArrowheads="1"/>
          </p:cNvSpPr>
          <p:nvPr/>
        </p:nvSpPr>
        <p:spPr bwMode="gray">
          <a:xfrm>
            <a:off x="0" y="2784186"/>
            <a:ext cx="12192000" cy="1289629"/>
          </a:xfrm>
          <a:prstGeom prst="rect">
            <a:avLst/>
          </a:prstGeom>
          <a:solidFill>
            <a:schemeClr val="tx2"/>
          </a:solidFill>
          <a:ln w="9525" algn="ctr">
            <a:solidFill>
              <a:schemeClr val="tx2"/>
            </a:solidFill>
            <a:miter lim="800000"/>
            <a:headEnd type="none" w="lg" len="lg"/>
            <a:tailEnd type="none" w="lg" len="lg"/>
          </a:ln>
        </p:spPr>
        <p:txBody>
          <a:bodyPr tIns="91440" bIns="91440" anchor="ctr"/>
          <a:lstStyle/>
          <a:p>
            <a:pPr algn="ctr"/>
            <a:r>
              <a:rPr lang="en-GB" sz="4800" b="1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Project plan</a:t>
            </a:r>
          </a:p>
        </p:txBody>
      </p:sp>
    </p:spTree>
    <p:extLst>
      <p:ext uri="{BB962C8B-B14F-4D97-AF65-F5344CB8AC3E}">
        <p14:creationId xmlns:p14="http://schemas.microsoft.com/office/powerpoint/2010/main" val="13587566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Project calendar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CONFIDENTIAL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891FB-C2B3-4744-81E4-C083D606D69C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72B1E2F-B7D4-4215-9453-2469E3C7CC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5789858"/>
            <a:ext cx="10515600" cy="365125"/>
          </a:xfrm>
        </p:spPr>
        <p:txBody>
          <a:bodyPr/>
          <a:lstStyle/>
          <a:p>
            <a:pPr marL="0" indent="0">
              <a:buNone/>
            </a:pPr>
            <a:r>
              <a:rPr lang="en-US" sz="1600" dirty="0"/>
              <a:t>*Final test – number of documents is subject to discussion</a:t>
            </a:r>
          </a:p>
          <a:p>
            <a:endParaRPr lang="ru-RU" sz="1600" dirty="0"/>
          </a:p>
        </p:txBody>
      </p:sp>
      <p:sp>
        <p:nvSpPr>
          <p:cNvPr id="3" name="Flowchart: Alternate Process 2">
            <a:extLst>
              <a:ext uri="{FF2B5EF4-FFF2-40B4-BE49-F238E27FC236}">
                <a16:creationId xmlns:a16="http://schemas.microsoft.com/office/drawing/2014/main" id="{0E8149BC-182C-4330-A04E-1204CF5AB82A}"/>
              </a:ext>
            </a:extLst>
          </p:cNvPr>
          <p:cNvSpPr/>
          <p:nvPr/>
        </p:nvSpPr>
        <p:spPr>
          <a:xfrm>
            <a:off x="1187324" y="1667881"/>
            <a:ext cx="2360946" cy="365125"/>
          </a:xfrm>
          <a:prstGeom prst="flowChartAlternateProces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Analysis of data</a:t>
            </a:r>
            <a:endParaRPr lang="ru-RU" dirty="0"/>
          </a:p>
        </p:txBody>
      </p:sp>
      <p:sp>
        <p:nvSpPr>
          <p:cNvPr id="7" name="Flowchart: Alternate Process 6">
            <a:extLst>
              <a:ext uri="{FF2B5EF4-FFF2-40B4-BE49-F238E27FC236}">
                <a16:creationId xmlns:a16="http://schemas.microsoft.com/office/drawing/2014/main" id="{98AC3AD0-5DA3-4573-8D39-B6E1D88B6FDF}"/>
              </a:ext>
            </a:extLst>
          </p:cNvPr>
          <p:cNvSpPr/>
          <p:nvPr/>
        </p:nvSpPr>
        <p:spPr>
          <a:xfrm>
            <a:off x="4542183" y="2918333"/>
            <a:ext cx="3611217" cy="365125"/>
          </a:xfrm>
          <a:prstGeom prst="flowChartAlternateProces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Tagging of data for training set</a:t>
            </a:r>
            <a:endParaRPr lang="ru-RU" dirty="0"/>
          </a:p>
        </p:txBody>
      </p:sp>
      <p:sp>
        <p:nvSpPr>
          <p:cNvPr id="8" name="Flowchart: Alternate Process 7">
            <a:extLst>
              <a:ext uri="{FF2B5EF4-FFF2-40B4-BE49-F238E27FC236}">
                <a16:creationId xmlns:a16="http://schemas.microsoft.com/office/drawing/2014/main" id="{1F495BC8-46D6-4160-AF12-7EE944C6B86A}"/>
              </a:ext>
            </a:extLst>
          </p:cNvPr>
          <p:cNvSpPr/>
          <p:nvPr/>
        </p:nvSpPr>
        <p:spPr>
          <a:xfrm>
            <a:off x="5963478" y="3432421"/>
            <a:ext cx="3707296" cy="365125"/>
          </a:xfrm>
          <a:prstGeom prst="flowChartAlternateProcess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Machine Learning implementation</a:t>
            </a:r>
            <a:endParaRPr lang="ru-RU" dirty="0"/>
          </a:p>
        </p:txBody>
      </p:sp>
      <p:sp>
        <p:nvSpPr>
          <p:cNvPr id="9" name="Flowchart: Alternate Process 8">
            <a:extLst>
              <a:ext uri="{FF2B5EF4-FFF2-40B4-BE49-F238E27FC236}">
                <a16:creationId xmlns:a16="http://schemas.microsoft.com/office/drawing/2014/main" id="{BE3CCA5D-6C6C-469E-987F-C5E00E6B6F18}"/>
              </a:ext>
            </a:extLst>
          </p:cNvPr>
          <p:cNvSpPr/>
          <p:nvPr/>
        </p:nvSpPr>
        <p:spPr>
          <a:xfrm>
            <a:off x="2246243" y="2215242"/>
            <a:ext cx="3339548" cy="544327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Business Process with Manual Tasks</a:t>
            </a:r>
            <a:endParaRPr lang="ru-RU" dirty="0"/>
          </a:p>
        </p:txBody>
      </p:sp>
      <p:sp>
        <p:nvSpPr>
          <p:cNvPr id="10" name="Flowchart: Alternate Process 9">
            <a:extLst>
              <a:ext uri="{FF2B5EF4-FFF2-40B4-BE49-F238E27FC236}">
                <a16:creationId xmlns:a16="http://schemas.microsoft.com/office/drawing/2014/main" id="{029D85A2-7A9E-48D2-B334-46B9E7010CCC}"/>
              </a:ext>
            </a:extLst>
          </p:cNvPr>
          <p:cNvSpPr/>
          <p:nvPr/>
        </p:nvSpPr>
        <p:spPr>
          <a:xfrm>
            <a:off x="2653749" y="3939346"/>
            <a:ext cx="4333460" cy="365125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RPA with Trades DB</a:t>
            </a:r>
            <a:endParaRPr lang="ru-RU" dirty="0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212BA1AD-5BB7-4A04-BF27-0B9942D3B7A9}"/>
              </a:ext>
            </a:extLst>
          </p:cNvPr>
          <p:cNvSpPr/>
          <p:nvPr/>
        </p:nvSpPr>
        <p:spPr>
          <a:xfrm>
            <a:off x="838200" y="4880113"/>
            <a:ext cx="10750826" cy="188882"/>
          </a:xfrm>
          <a:prstGeom prst="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D9C5FC4-FF50-4CC0-B3CB-E8BCF0FDED75}"/>
              </a:ext>
            </a:extLst>
          </p:cNvPr>
          <p:cNvSpPr txBox="1"/>
          <p:nvPr/>
        </p:nvSpPr>
        <p:spPr>
          <a:xfrm>
            <a:off x="1187323" y="5085242"/>
            <a:ext cx="107508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Jan 22	Jan 29	Feb 5	Feb 12	Feb 19	Feb 26	Mar 5	Mar 12	Mar 19	Mar 26	Apr 2	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53B8988-9538-487D-A658-25C76DE04073}"/>
              </a:ext>
            </a:extLst>
          </p:cNvPr>
          <p:cNvSpPr txBox="1"/>
          <p:nvPr/>
        </p:nvSpPr>
        <p:spPr>
          <a:xfrm>
            <a:off x="310160" y="1665777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Jan</a:t>
            </a:r>
            <a:r>
              <a:rPr lang="ru-RU" dirty="0">
                <a:solidFill>
                  <a:schemeClr val="bg1">
                    <a:lumMod val="75000"/>
                  </a:schemeClr>
                </a:solidFill>
              </a:rPr>
              <a:t> 22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F08FB0D-E5D0-4230-B80F-8E42B587258A}"/>
              </a:ext>
            </a:extLst>
          </p:cNvPr>
          <p:cNvSpPr txBox="1"/>
          <p:nvPr/>
        </p:nvSpPr>
        <p:spPr>
          <a:xfrm>
            <a:off x="1879177" y="3910856"/>
            <a:ext cx="7745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Feb 1</a:t>
            </a:r>
            <a:endParaRPr lang="ru-RU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9C0E8AC-E2B5-4B59-8FF8-DCB9173784C1}"/>
              </a:ext>
            </a:extLst>
          </p:cNvPr>
          <p:cNvSpPr txBox="1"/>
          <p:nvPr/>
        </p:nvSpPr>
        <p:spPr>
          <a:xfrm>
            <a:off x="3639372" y="2922250"/>
            <a:ext cx="9028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Feb 15</a:t>
            </a:r>
            <a:endParaRPr lang="ru-RU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8DDE109-535A-4E7F-9417-F615232C29A6}"/>
              </a:ext>
            </a:extLst>
          </p:cNvPr>
          <p:cNvSpPr txBox="1"/>
          <p:nvPr/>
        </p:nvSpPr>
        <p:spPr>
          <a:xfrm>
            <a:off x="5060667" y="3432421"/>
            <a:ext cx="9028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Feb 28</a:t>
            </a:r>
            <a:endParaRPr lang="ru-RU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38CBDEE-A1F4-43E1-9A53-4EF5DFEA646A}"/>
              </a:ext>
            </a:extLst>
          </p:cNvPr>
          <p:cNvSpPr txBox="1"/>
          <p:nvPr/>
        </p:nvSpPr>
        <p:spPr>
          <a:xfrm>
            <a:off x="9670774" y="3420662"/>
            <a:ext cx="11464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March 27</a:t>
            </a:r>
            <a:endParaRPr lang="ru-RU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96DDB6E-86A4-4C71-AE63-3217A0AA4040}"/>
              </a:ext>
            </a:extLst>
          </p:cNvPr>
          <p:cNvSpPr txBox="1"/>
          <p:nvPr/>
        </p:nvSpPr>
        <p:spPr>
          <a:xfrm>
            <a:off x="8153400" y="2922250"/>
            <a:ext cx="11464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March 15</a:t>
            </a:r>
            <a:endParaRPr lang="ru-RU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F1EE1A7-F095-44BA-9272-C37E1955CD99}"/>
              </a:ext>
            </a:extLst>
          </p:cNvPr>
          <p:cNvSpPr txBox="1"/>
          <p:nvPr/>
        </p:nvSpPr>
        <p:spPr>
          <a:xfrm>
            <a:off x="6992172" y="3935139"/>
            <a:ext cx="7745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Mar 7</a:t>
            </a:r>
            <a:endParaRPr lang="ru-RU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4415FAE-562A-47A6-9C1F-510EDAABCEF4}"/>
              </a:ext>
            </a:extLst>
          </p:cNvPr>
          <p:cNvSpPr txBox="1"/>
          <p:nvPr/>
        </p:nvSpPr>
        <p:spPr>
          <a:xfrm>
            <a:off x="5623091" y="2307082"/>
            <a:ext cx="9028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Feb 23</a:t>
            </a:r>
            <a:endParaRPr lang="ru-RU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311A58F-780A-47CB-B0C9-CAEE94A0279C}"/>
              </a:ext>
            </a:extLst>
          </p:cNvPr>
          <p:cNvSpPr txBox="1"/>
          <p:nvPr/>
        </p:nvSpPr>
        <p:spPr>
          <a:xfrm>
            <a:off x="3561405" y="1672683"/>
            <a:ext cx="7745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Feb 8</a:t>
            </a:r>
            <a:endParaRPr lang="ru-RU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2697B6B-9956-4BB7-B067-95ABB329E781}"/>
              </a:ext>
            </a:extLst>
          </p:cNvPr>
          <p:cNvSpPr txBox="1"/>
          <p:nvPr/>
        </p:nvSpPr>
        <p:spPr>
          <a:xfrm>
            <a:off x="1369080" y="230273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Jan 30</a:t>
            </a:r>
            <a:endParaRPr lang="ru-RU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6" name="Flowchart: Alternate Process 25">
            <a:extLst>
              <a:ext uri="{FF2B5EF4-FFF2-40B4-BE49-F238E27FC236}">
                <a16:creationId xmlns:a16="http://schemas.microsoft.com/office/drawing/2014/main" id="{20DA4164-2056-43ED-BEE5-8E170EEAB072}"/>
              </a:ext>
            </a:extLst>
          </p:cNvPr>
          <p:cNvSpPr/>
          <p:nvPr/>
        </p:nvSpPr>
        <p:spPr>
          <a:xfrm>
            <a:off x="8153400" y="4425455"/>
            <a:ext cx="2511288" cy="365125"/>
          </a:xfrm>
          <a:prstGeom prst="flowChartAlternateProces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Final tests</a:t>
            </a:r>
            <a:endParaRPr lang="ru-RU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17321FB-53CA-4902-BDD9-2F4AFF39850D}"/>
              </a:ext>
            </a:extLst>
          </p:cNvPr>
          <p:cNvSpPr txBox="1"/>
          <p:nvPr/>
        </p:nvSpPr>
        <p:spPr>
          <a:xfrm>
            <a:off x="7250589" y="4421248"/>
            <a:ext cx="9028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Mar 16</a:t>
            </a:r>
            <a:endParaRPr lang="ru-RU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131CC73-E519-4222-B8DF-770C48FE3E80}"/>
              </a:ext>
            </a:extLst>
          </p:cNvPr>
          <p:cNvSpPr txBox="1"/>
          <p:nvPr/>
        </p:nvSpPr>
        <p:spPr>
          <a:xfrm>
            <a:off x="10677729" y="4430560"/>
            <a:ext cx="7360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Apr 3</a:t>
            </a:r>
            <a:endParaRPr lang="ru-RU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0975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Progress till now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CONFIDENTIAL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891FB-C2B3-4744-81E4-C083D606D69C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72B1E2F-B7D4-4215-9453-2469E3C7CC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27451"/>
            <a:ext cx="10515600" cy="4351338"/>
          </a:xfrm>
        </p:spPr>
        <p:txBody>
          <a:bodyPr/>
          <a:lstStyle/>
          <a:p>
            <a:r>
              <a:rPr lang="en-US" dirty="0"/>
              <a:t>Started implementation of RPA:</a:t>
            </a:r>
          </a:p>
          <a:p>
            <a:pPr lvl="1"/>
            <a:r>
              <a:rPr lang="en-US" dirty="0"/>
              <a:t>mail extraction bot step  - done</a:t>
            </a:r>
          </a:p>
          <a:p>
            <a:pPr lvl="1"/>
            <a:r>
              <a:rPr lang="en-US" dirty="0"/>
              <a:t>opening of App - done</a:t>
            </a:r>
          </a:p>
          <a:p>
            <a:pPr lvl="1"/>
            <a:r>
              <a:rPr lang="en-US" dirty="0"/>
              <a:t>navigating in App - done</a:t>
            </a:r>
          </a:p>
          <a:p>
            <a:pPr lvl="1"/>
            <a:r>
              <a:rPr lang="en-US" dirty="0"/>
              <a:t>checking operations in DB – in progress</a:t>
            </a:r>
          </a:p>
          <a:p>
            <a:r>
              <a:rPr lang="en-US" dirty="0"/>
              <a:t>Analyzed and structured data to be used for training set</a:t>
            </a:r>
            <a:endParaRPr lang="ru-RU" dirty="0"/>
          </a:p>
          <a:p>
            <a:r>
              <a:rPr lang="en-US" dirty="0"/>
              <a:t>Created manual task and business process for data tagging</a:t>
            </a:r>
          </a:p>
          <a:p>
            <a:r>
              <a:rPr lang="en-US" dirty="0"/>
              <a:t>Started qualification of SMEs and data tagging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875771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Detailed project plan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CONFIDENTIAL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891FB-C2B3-4744-81E4-C083D606D69C}" type="slidenum">
              <a:rPr lang="en-US" smtClean="0"/>
              <a:pPr/>
              <a:t>17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EF2A409-5F7E-41DA-9E10-DC33CD9793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690690"/>
            <a:ext cx="10084687" cy="3769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680245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CONFIDENTIAL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F4A891FB-C2B3-4744-81E4-C083D606D69C}" type="slidenum">
              <a:rPr lang="en-US" smtClean="0"/>
              <a:pPr algn="r"/>
              <a:t>18</a:t>
            </a:fld>
            <a:endParaRPr lang="en-US" dirty="0"/>
          </a:p>
        </p:txBody>
      </p:sp>
      <p:sp>
        <p:nvSpPr>
          <p:cNvPr id="8" name="BoxHeader">
            <a:extLst>
              <a:ext uri="{FF2B5EF4-FFF2-40B4-BE49-F238E27FC236}">
                <a16:creationId xmlns:a16="http://schemas.microsoft.com/office/drawing/2014/main" id="{05539B78-BADC-4484-BA04-AB0DD8945ADF}"/>
              </a:ext>
            </a:extLst>
          </p:cNvPr>
          <p:cNvSpPr>
            <a:spLocks noChangeArrowheads="1"/>
          </p:cNvSpPr>
          <p:nvPr/>
        </p:nvSpPr>
        <p:spPr bwMode="gray">
          <a:xfrm>
            <a:off x="0" y="2784186"/>
            <a:ext cx="12192000" cy="1289629"/>
          </a:xfrm>
          <a:prstGeom prst="rect">
            <a:avLst/>
          </a:prstGeom>
          <a:solidFill>
            <a:schemeClr val="tx2"/>
          </a:solidFill>
          <a:ln w="9525" algn="ctr">
            <a:solidFill>
              <a:schemeClr val="tx2"/>
            </a:solidFill>
            <a:miter lim="800000"/>
            <a:headEnd type="none" w="lg" len="lg"/>
            <a:tailEnd type="none" w="lg" len="lg"/>
          </a:ln>
        </p:spPr>
        <p:txBody>
          <a:bodyPr tIns="91440" bIns="91440" anchor="ctr"/>
          <a:lstStyle/>
          <a:p>
            <a:pPr algn="ctr"/>
            <a:r>
              <a:rPr lang="en-GB" sz="4800" b="1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Next steps</a:t>
            </a:r>
          </a:p>
        </p:txBody>
      </p:sp>
    </p:spTree>
    <p:extLst>
      <p:ext uri="{BB962C8B-B14F-4D97-AF65-F5344CB8AC3E}">
        <p14:creationId xmlns:p14="http://schemas.microsoft.com/office/powerpoint/2010/main" val="5813751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Immediate priorities</a:t>
            </a:r>
            <a:br>
              <a:rPr lang="en-GB" b="1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</a:b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59865"/>
            <a:ext cx="10515600" cy="4351338"/>
          </a:xfrm>
        </p:spPr>
        <p:txBody>
          <a:bodyPr/>
          <a:lstStyle/>
          <a:p>
            <a:r>
              <a:rPr lang="en-US" dirty="0"/>
              <a:t>Tagging of the dataset for ML model – will start full scale on Feb 22 instead of 14</a:t>
            </a:r>
          </a:p>
          <a:p>
            <a:r>
              <a:rPr lang="en-US" dirty="0"/>
              <a:t>Issue with receipt of emails in specified mailbox</a:t>
            </a:r>
          </a:p>
          <a:p>
            <a:r>
              <a:rPr lang="en-US" dirty="0"/>
              <a:t>Ac</a:t>
            </a:r>
            <a:r>
              <a:rPr lang="en-GB" dirty="0"/>
              <a:t>cess (</a:t>
            </a:r>
            <a:r>
              <a:rPr lang="en-GB" dirty="0" err="1"/>
              <a:t>jira</a:t>
            </a:r>
            <a:r>
              <a:rPr lang="en-GB" dirty="0"/>
              <a:t>, git, </a:t>
            </a:r>
            <a:r>
              <a:rPr lang="en-US" dirty="0"/>
              <a:t>DB for </a:t>
            </a:r>
            <a:r>
              <a:rPr lang="en-GB" dirty="0" err="1"/>
              <a:t>devs</a:t>
            </a:r>
            <a:r>
              <a:rPr lang="en-GB" dirty="0"/>
              <a:t> and bots)</a:t>
            </a:r>
          </a:p>
          <a:p>
            <a:endParaRPr lang="en-US" dirty="0"/>
          </a:p>
          <a:p>
            <a:r>
              <a:rPr lang="en-GB" dirty="0"/>
              <a:t>Set up weekly calls – 9:30am CET on Tuesdays</a:t>
            </a:r>
          </a:p>
          <a:p>
            <a:r>
              <a:rPr lang="en-GB" dirty="0"/>
              <a:t>First demo proposed date – March 1 (subject to the above issue fixed by the time)</a:t>
            </a:r>
            <a:endParaRPr lang="en-US" dirty="0"/>
          </a:p>
          <a:p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CONFIDENTIAL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891FB-C2B3-4744-81E4-C083D606D69C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59519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Agenda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596" y="1795927"/>
            <a:ext cx="9462056" cy="4351338"/>
          </a:xfrm>
        </p:spPr>
        <p:txBody>
          <a:bodyPr/>
          <a:lstStyle/>
          <a:p>
            <a:pPr marL="0" indent="0">
              <a:lnSpc>
                <a:spcPct val="120000"/>
              </a:lnSpc>
              <a:buNone/>
            </a:pPr>
            <a:r>
              <a:rPr lang="en-US" sz="2400" dirty="0"/>
              <a:t>Project objectives and scope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sz="2400" dirty="0"/>
              <a:t>Teams’ introduction and structure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sz="2400" dirty="0"/>
              <a:t>Project plan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sz="2400" dirty="0"/>
              <a:t>Next steps</a:t>
            </a:r>
          </a:p>
          <a:p>
            <a:pPr marL="0" indent="0">
              <a:lnSpc>
                <a:spcPct val="120000"/>
              </a:lnSpc>
              <a:buNone/>
            </a:pPr>
            <a:endParaRPr lang="en-US" sz="24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CONFIDENTIAL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891FB-C2B3-4744-81E4-C083D606D69C}" type="slidenum">
              <a:rPr lang="en-US" smtClean="0"/>
              <a:pPr/>
              <a:t>2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BF52A4C-E624-43CF-90DC-7ABA7C27D126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1751" y="1849714"/>
            <a:ext cx="326164" cy="32616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9019C08-6E62-4EC3-A6B5-817ABE31AD82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1751" y="2999491"/>
            <a:ext cx="326164" cy="32616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AAEEE43-2CFB-47EE-B3A4-9040B967B5F7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1751" y="3589878"/>
            <a:ext cx="326164" cy="32616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B0BECC1-AF38-425F-8806-98F894F0D3C1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4942" y="2442862"/>
            <a:ext cx="292406" cy="292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985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CONFIDENTIAL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F4A891FB-C2B3-4744-81E4-C083D606D69C}" type="slidenum">
              <a:rPr lang="en-US" smtClean="0"/>
              <a:pPr algn="r"/>
              <a:t>3</a:t>
            </a:fld>
            <a:endParaRPr lang="en-US" dirty="0"/>
          </a:p>
        </p:txBody>
      </p:sp>
      <p:sp>
        <p:nvSpPr>
          <p:cNvPr id="8" name="BoxHeader">
            <a:extLst>
              <a:ext uri="{FF2B5EF4-FFF2-40B4-BE49-F238E27FC236}">
                <a16:creationId xmlns:a16="http://schemas.microsoft.com/office/drawing/2014/main" id="{05539B78-BADC-4484-BA04-AB0DD8945ADF}"/>
              </a:ext>
            </a:extLst>
          </p:cNvPr>
          <p:cNvSpPr>
            <a:spLocks noChangeArrowheads="1"/>
          </p:cNvSpPr>
          <p:nvPr/>
        </p:nvSpPr>
        <p:spPr bwMode="gray">
          <a:xfrm>
            <a:off x="0" y="2784186"/>
            <a:ext cx="12192000" cy="1289629"/>
          </a:xfrm>
          <a:prstGeom prst="rect">
            <a:avLst/>
          </a:prstGeom>
          <a:solidFill>
            <a:schemeClr val="tx2"/>
          </a:solidFill>
          <a:ln w="9525" algn="ctr">
            <a:solidFill>
              <a:schemeClr val="tx2"/>
            </a:solidFill>
            <a:miter lim="800000"/>
            <a:headEnd type="none" w="lg" len="lg"/>
            <a:tailEnd type="none" w="lg" len="lg"/>
          </a:ln>
        </p:spPr>
        <p:txBody>
          <a:bodyPr tIns="91440" bIns="91440" anchor="ctr"/>
          <a:lstStyle/>
          <a:p>
            <a:pPr algn="ctr"/>
            <a:r>
              <a:rPr lang="en-GB" sz="4800" b="1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Project objectives and scope</a:t>
            </a:r>
          </a:p>
        </p:txBody>
      </p:sp>
    </p:spTree>
    <p:extLst>
      <p:ext uri="{BB962C8B-B14F-4D97-AF65-F5344CB8AC3E}">
        <p14:creationId xmlns:p14="http://schemas.microsoft.com/office/powerpoint/2010/main" val="4918085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Objectives 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Demonstrate the potential for automating a significant part of Trades reconciliation process</a:t>
            </a:r>
          </a:p>
          <a:p>
            <a:endParaRPr lang="en-US" dirty="0"/>
          </a:p>
          <a:p>
            <a:r>
              <a:rPr lang="en-US" dirty="0"/>
              <a:t>Prove cognitive automation capabilities for data extraction out of Trades term sheets</a:t>
            </a:r>
            <a:endParaRPr lang="en-GB" dirty="0"/>
          </a:p>
          <a:p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CONFIDENTIAL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891FB-C2B3-4744-81E4-C083D606D69C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83084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09B38D-AC79-4F76-B7CF-606C5AEF87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Trades reconciliation process</a:t>
            </a:r>
            <a:endParaRPr lang="ru-RU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25703C6-582F-44AE-8880-0D79484A3A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CONFIDENTIAL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49737DA-F470-4C6C-A2D4-C47576606C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</p:spPr>
        <p:txBody>
          <a:bodyPr/>
          <a:lstStyle/>
          <a:p>
            <a:fld id="{F4A891FB-C2B3-4744-81E4-C083D606D69C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AE5F32E-694F-469E-B15A-F37BC975519D}"/>
              </a:ext>
            </a:extLst>
          </p:cNvPr>
          <p:cNvSpPr/>
          <p:nvPr/>
        </p:nvSpPr>
        <p:spPr>
          <a:xfrm>
            <a:off x="1638299" y="1657346"/>
            <a:ext cx="1321904" cy="6261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Monitor mailbox</a:t>
            </a:r>
            <a:endParaRPr lang="ru-RU" sz="1400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5D6A3095-70F9-4F14-814D-C7A31760BAB6}"/>
              </a:ext>
            </a:extLst>
          </p:cNvPr>
          <p:cNvSpPr/>
          <p:nvPr/>
        </p:nvSpPr>
        <p:spPr>
          <a:xfrm>
            <a:off x="530087" y="1782274"/>
            <a:ext cx="407505" cy="377687"/>
          </a:xfrm>
          <a:prstGeom prst="ellipse">
            <a:avLst/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</a:t>
            </a:r>
            <a:endParaRPr lang="ru-RU" dirty="0"/>
          </a:p>
        </p:txBody>
      </p:sp>
      <p:cxnSp>
        <p:nvCxnSpPr>
          <p:cNvPr id="9" name="Connector: Elbow 8">
            <a:extLst>
              <a:ext uri="{FF2B5EF4-FFF2-40B4-BE49-F238E27FC236}">
                <a16:creationId xmlns:a16="http://schemas.microsoft.com/office/drawing/2014/main" id="{50317423-3ADD-489E-ABCF-BD0DEF0F1050}"/>
              </a:ext>
            </a:extLst>
          </p:cNvPr>
          <p:cNvCxnSpPr>
            <a:cxnSpLocks/>
            <a:stCxn id="7" idx="6"/>
            <a:endCxn id="6" idx="1"/>
          </p:cNvCxnSpPr>
          <p:nvPr/>
        </p:nvCxnSpPr>
        <p:spPr>
          <a:xfrm flipV="1">
            <a:off x="937592" y="1970429"/>
            <a:ext cx="700707" cy="689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ctor: Elbow 20">
            <a:extLst>
              <a:ext uri="{FF2B5EF4-FFF2-40B4-BE49-F238E27FC236}">
                <a16:creationId xmlns:a16="http://schemas.microsoft.com/office/drawing/2014/main" id="{06F8A188-E5FC-4A7B-95D7-98A370A99CD3}"/>
              </a:ext>
            </a:extLst>
          </p:cNvPr>
          <p:cNvCxnSpPr>
            <a:cxnSpLocks/>
            <a:stCxn id="6" idx="3"/>
            <a:endCxn id="28" idx="1"/>
          </p:cNvCxnSpPr>
          <p:nvPr/>
        </p:nvCxnSpPr>
        <p:spPr>
          <a:xfrm>
            <a:off x="2960203" y="1970429"/>
            <a:ext cx="462549" cy="2146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Oval 23">
            <a:extLst>
              <a:ext uri="{FF2B5EF4-FFF2-40B4-BE49-F238E27FC236}">
                <a16:creationId xmlns:a16="http://schemas.microsoft.com/office/drawing/2014/main" id="{AF8A52C0-9829-49C2-B526-21995A035FFD}"/>
              </a:ext>
            </a:extLst>
          </p:cNvPr>
          <p:cNvSpPr/>
          <p:nvPr/>
        </p:nvSpPr>
        <p:spPr>
          <a:xfrm>
            <a:off x="1545778" y="3571052"/>
            <a:ext cx="407505" cy="377687"/>
          </a:xfrm>
          <a:prstGeom prst="ellipse">
            <a:avLst/>
          </a:prstGeom>
          <a:solidFill>
            <a:srgbClr val="FF0000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E</a:t>
            </a:r>
            <a:endParaRPr lang="ru-RU" dirty="0"/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D6A655C1-D9B3-4695-9E43-DDC4BF4E386A}"/>
              </a:ext>
            </a:extLst>
          </p:cNvPr>
          <p:cNvSpPr/>
          <p:nvPr/>
        </p:nvSpPr>
        <p:spPr>
          <a:xfrm>
            <a:off x="3422752" y="1652144"/>
            <a:ext cx="1316932" cy="640862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Classify emails</a:t>
            </a:r>
            <a:endParaRPr lang="ru-RU" sz="1400" dirty="0"/>
          </a:p>
        </p:txBody>
      </p:sp>
      <p:cxnSp>
        <p:nvCxnSpPr>
          <p:cNvPr id="32" name="Connector: Elbow 31">
            <a:extLst>
              <a:ext uri="{FF2B5EF4-FFF2-40B4-BE49-F238E27FC236}">
                <a16:creationId xmlns:a16="http://schemas.microsoft.com/office/drawing/2014/main" id="{A648022A-C779-4C84-B741-74864966DF3E}"/>
              </a:ext>
            </a:extLst>
          </p:cNvPr>
          <p:cNvCxnSpPr>
            <a:cxnSpLocks/>
            <a:stCxn id="11" idx="3"/>
            <a:endCxn id="49" idx="1"/>
          </p:cNvCxnSpPr>
          <p:nvPr/>
        </p:nvCxnSpPr>
        <p:spPr>
          <a:xfrm>
            <a:off x="5997143" y="1969544"/>
            <a:ext cx="917575" cy="438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68F44B13-1E22-4F17-8B82-493688241B63}"/>
              </a:ext>
            </a:extLst>
          </p:cNvPr>
          <p:cNvSpPr txBox="1"/>
          <p:nvPr/>
        </p:nvSpPr>
        <p:spPr>
          <a:xfrm>
            <a:off x="3321845" y="2517848"/>
            <a:ext cx="3658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</a:rPr>
              <a:t>No</a:t>
            </a:r>
            <a:endParaRPr lang="ru-RU" sz="1100" dirty="0">
              <a:solidFill>
                <a:schemeClr val="bg1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5CEE6FDA-EE33-4572-BAAE-7F399082CE0A}"/>
              </a:ext>
            </a:extLst>
          </p:cNvPr>
          <p:cNvSpPr txBox="1"/>
          <p:nvPr/>
        </p:nvSpPr>
        <p:spPr>
          <a:xfrm>
            <a:off x="6254661" y="1992507"/>
            <a:ext cx="42832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</a:rPr>
              <a:t>Yes</a:t>
            </a:r>
            <a:endParaRPr lang="ru-RU" sz="1100" dirty="0">
              <a:solidFill>
                <a:schemeClr val="bg1"/>
              </a:solidFill>
            </a:endParaRPr>
          </a:p>
        </p:txBody>
      </p:sp>
      <p:cxnSp>
        <p:nvCxnSpPr>
          <p:cNvPr id="39" name="Connector: Elbow 38">
            <a:extLst>
              <a:ext uri="{FF2B5EF4-FFF2-40B4-BE49-F238E27FC236}">
                <a16:creationId xmlns:a16="http://schemas.microsoft.com/office/drawing/2014/main" id="{352B3DD2-10BD-49AC-A85C-25BF7BD7B71E}"/>
              </a:ext>
            </a:extLst>
          </p:cNvPr>
          <p:cNvCxnSpPr>
            <a:cxnSpLocks/>
            <a:stCxn id="11" idx="2"/>
            <a:endCxn id="24" idx="0"/>
          </p:cNvCxnSpPr>
          <p:nvPr/>
        </p:nvCxnSpPr>
        <p:spPr>
          <a:xfrm rot="5400000">
            <a:off x="3054829" y="840915"/>
            <a:ext cx="1424839" cy="4035434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>
            <a:extLst>
              <a:ext uri="{FF2B5EF4-FFF2-40B4-BE49-F238E27FC236}">
                <a16:creationId xmlns:a16="http://schemas.microsoft.com/office/drawing/2014/main" id="{BFEF08E8-FF2D-4A23-AEB7-11996ECD7227}"/>
              </a:ext>
            </a:extLst>
          </p:cNvPr>
          <p:cNvSpPr txBox="1"/>
          <p:nvPr/>
        </p:nvSpPr>
        <p:spPr>
          <a:xfrm>
            <a:off x="4880498" y="3314795"/>
            <a:ext cx="7713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Match?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6BFB2281-1437-4879-8B62-D4B640DBA2FE}"/>
              </a:ext>
            </a:extLst>
          </p:cNvPr>
          <p:cNvSpPr/>
          <p:nvPr/>
        </p:nvSpPr>
        <p:spPr>
          <a:xfrm>
            <a:off x="6914718" y="1608615"/>
            <a:ext cx="1321904" cy="72273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Separate attachment from email</a:t>
            </a:r>
            <a:endParaRPr lang="ru-RU" sz="1400" dirty="0"/>
          </a:p>
        </p:txBody>
      </p:sp>
      <p:cxnSp>
        <p:nvCxnSpPr>
          <p:cNvPr id="64" name="Connector: Elbow 63">
            <a:extLst>
              <a:ext uri="{FF2B5EF4-FFF2-40B4-BE49-F238E27FC236}">
                <a16:creationId xmlns:a16="http://schemas.microsoft.com/office/drawing/2014/main" id="{EFAAA33B-E0DA-4EAD-B553-D2D1BA9DD316}"/>
              </a:ext>
            </a:extLst>
          </p:cNvPr>
          <p:cNvCxnSpPr>
            <a:cxnSpLocks/>
            <a:stCxn id="49" idx="3"/>
            <a:endCxn id="146" idx="1"/>
          </p:cNvCxnSpPr>
          <p:nvPr/>
        </p:nvCxnSpPr>
        <p:spPr>
          <a:xfrm>
            <a:off x="8236622" y="1969982"/>
            <a:ext cx="1351678" cy="552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Connector: Elbow 72">
            <a:extLst>
              <a:ext uri="{FF2B5EF4-FFF2-40B4-BE49-F238E27FC236}">
                <a16:creationId xmlns:a16="http://schemas.microsoft.com/office/drawing/2014/main" id="{C2B873EB-15FB-41EC-A3E0-E3EB1C374876}"/>
              </a:ext>
            </a:extLst>
          </p:cNvPr>
          <p:cNvCxnSpPr>
            <a:cxnSpLocks/>
            <a:stCxn id="92" idx="1"/>
            <a:endCxn id="147" idx="3"/>
          </p:cNvCxnSpPr>
          <p:nvPr/>
        </p:nvCxnSpPr>
        <p:spPr>
          <a:xfrm rot="10800000">
            <a:off x="7622999" y="3766316"/>
            <a:ext cx="295463" cy="1515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Rectangle: Rounded Corners 86">
            <a:extLst>
              <a:ext uri="{FF2B5EF4-FFF2-40B4-BE49-F238E27FC236}">
                <a16:creationId xmlns:a16="http://schemas.microsoft.com/office/drawing/2014/main" id="{3845E243-4F85-48C2-A689-D5DB6747E641}"/>
              </a:ext>
            </a:extLst>
          </p:cNvPr>
          <p:cNvSpPr/>
          <p:nvPr/>
        </p:nvSpPr>
        <p:spPr>
          <a:xfrm>
            <a:off x="9517246" y="3457184"/>
            <a:ext cx="1505255" cy="626162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Checker step to validate data</a:t>
            </a:r>
            <a:endParaRPr lang="ru-RU" sz="1400" dirty="0"/>
          </a:p>
        </p:txBody>
      </p:sp>
      <p:cxnSp>
        <p:nvCxnSpPr>
          <p:cNvPr id="89" name="Connector: Elbow 88">
            <a:extLst>
              <a:ext uri="{FF2B5EF4-FFF2-40B4-BE49-F238E27FC236}">
                <a16:creationId xmlns:a16="http://schemas.microsoft.com/office/drawing/2014/main" id="{DD2EA1B8-335F-4FD6-96A5-15827EF6B6E0}"/>
              </a:ext>
            </a:extLst>
          </p:cNvPr>
          <p:cNvCxnSpPr>
            <a:cxnSpLocks/>
            <a:stCxn id="87" idx="1"/>
            <a:endCxn id="92" idx="3"/>
          </p:cNvCxnSpPr>
          <p:nvPr/>
        </p:nvCxnSpPr>
        <p:spPr>
          <a:xfrm rot="10800000">
            <a:off x="9240366" y="3767831"/>
            <a:ext cx="276881" cy="2435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Rectangle 91">
            <a:extLst>
              <a:ext uri="{FF2B5EF4-FFF2-40B4-BE49-F238E27FC236}">
                <a16:creationId xmlns:a16="http://schemas.microsoft.com/office/drawing/2014/main" id="{FEA5C312-C60F-4FAF-B3DD-E551D7C92420}"/>
              </a:ext>
            </a:extLst>
          </p:cNvPr>
          <p:cNvSpPr/>
          <p:nvPr/>
        </p:nvSpPr>
        <p:spPr>
          <a:xfrm>
            <a:off x="7918461" y="3454747"/>
            <a:ext cx="1321904" cy="6261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Reconciliation with trades database</a:t>
            </a:r>
            <a:endParaRPr lang="ru-RU" sz="1400" dirty="0"/>
          </a:p>
        </p:txBody>
      </p:sp>
      <p:sp>
        <p:nvSpPr>
          <p:cNvPr id="147" name="Rectangle: Rounded Corners 146">
            <a:extLst>
              <a:ext uri="{FF2B5EF4-FFF2-40B4-BE49-F238E27FC236}">
                <a16:creationId xmlns:a16="http://schemas.microsoft.com/office/drawing/2014/main" id="{6144D001-54CE-4044-96FC-F3F36424094C}"/>
              </a:ext>
            </a:extLst>
          </p:cNvPr>
          <p:cNvSpPr/>
          <p:nvPr/>
        </p:nvSpPr>
        <p:spPr>
          <a:xfrm>
            <a:off x="6093446" y="3404948"/>
            <a:ext cx="1529552" cy="722734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Review reconciliation</a:t>
            </a:r>
            <a:endParaRPr lang="ru-RU" sz="1400" dirty="0"/>
          </a:p>
        </p:txBody>
      </p:sp>
      <p:sp>
        <p:nvSpPr>
          <p:cNvPr id="146" name="Rectangle 145">
            <a:extLst>
              <a:ext uri="{FF2B5EF4-FFF2-40B4-BE49-F238E27FC236}">
                <a16:creationId xmlns:a16="http://schemas.microsoft.com/office/drawing/2014/main" id="{2ACBFF60-12EF-4C26-A991-7E1E1E51DBF0}"/>
              </a:ext>
            </a:extLst>
          </p:cNvPr>
          <p:cNvSpPr/>
          <p:nvPr/>
        </p:nvSpPr>
        <p:spPr>
          <a:xfrm>
            <a:off x="9588300" y="1657451"/>
            <a:ext cx="1365423" cy="626165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/>
          </a:p>
        </p:txBody>
      </p:sp>
      <p:cxnSp>
        <p:nvCxnSpPr>
          <p:cNvPr id="150" name="Connector: Elbow 149">
            <a:extLst>
              <a:ext uri="{FF2B5EF4-FFF2-40B4-BE49-F238E27FC236}">
                <a16:creationId xmlns:a16="http://schemas.microsoft.com/office/drawing/2014/main" id="{5474DE1A-AFDA-4967-BEB9-11E8F31EE0D6}"/>
              </a:ext>
            </a:extLst>
          </p:cNvPr>
          <p:cNvCxnSpPr>
            <a:cxnSpLocks/>
            <a:stCxn id="146" idx="2"/>
            <a:endCxn id="87" idx="0"/>
          </p:cNvCxnSpPr>
          <p:nvPr/>
        </p:nvCxnSpPr>
        <p:spPr>
          <a:xfrm rot="5400000">
            <a:off x="9683659" y="2869831"/>
            <a:ext cx="1173568" cy="1138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Connector: Elbow 155">
            <a:extLst>
              <a:ext uri="{FF2B5EF4-FFF2-40B4-BE49-F238E27FC236}">
                <a16:creationId xmlns:a16="http://schemas.microsoft.com/office/drawing/2014/main" id="{E7B8E5B0-7FDA-4CFA-A70A-B9A4D269FE47}"/>
              </a:ext>
            </a:extLst>
          </p:cNvPr>
          <p:cNvCxnSpPr>
            <a:cxnSpLocks/>
            <a:stCxn id="147" idx="1"/>
            <a:endCxn id="95" idx="3"/>
          </p:cNvCxnSpPr>
          <p:nvPr/>
        </p:nvCxnSpPr>
        <p:spPr>
          <a:xfrm rot="10800000">
            <a:off x="5759342" y="3764109"/>
            <a:ext cx="334104" cy="2206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2" name="Connector: Elbow 161">
            <a:extLst>
              <a:ext uri="{FF2B5EF4-FFF2-40B4-BE49-F238E27FC236}">
                <a16:creationId xmlns:a16="http://schemas.microsoft.com/office/drawing/2014/main" id="{024DE60E-E8C0-49AA-B8B2-6F9A34B8812B}"/>
              </a:ext>
            </a:extLst>
          </p:cNvPr>
          <p:cNvCxnSpPr>
            <a:cxnSpLocks/>
            <a:stCxn id="95" idx="2"/>
            <a:endCxn id="173" idx="0"/>
          </p:cNvCxnSpPr>
          <p:nvPr/>
        </p:nvCxnSpPr>
        <p:spPr>
          <a:xfrm rot="16200000" flipH="1">
            <a:off x="5057098" y="4430843"/>
            <a:ext cx="983333" cy="3201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" name="TextBox 162">
            <a:extLst>
              <a:ext uri="{FF2B5EF4-FFF2-40B4-BE49-F238E27FC236}">
                <a16:creationId xmlns:a16="http://schemas.microsoft.com/office/drawing/2014/main" id="{D7ED3E68-8CB0-434D-82F9-4FE37D292D47}"/>
              </a:ext>
            </a:extLst>
          </p:cNvPr>
          <p:cNvSpPr txBox="1"/>
          <p:nvPr/>
        </p:nvSpPr>
        <p:spPr>
          <a:xfrm>
            <a:off x="5541450" y="4219690"/>
            <a:ext cx="3658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</a:rPr>
              <a:t>No</a:t>
            </a:r>
            <a:endParaRPr lang="ru-RU" sz="1100" dirty="0">
              <a:solidFill>
                <a:schemeClr val="bg1"/>
              </a:solidFill>
            </a:endParaRPr>
          </a:p>
        </p:txBody>
      </p:sp>
      <p:sp>
        <p:nvSpPr>
          <p:cNvPr id="164" name="TextBox 163">
            <a:extLst>
              <a:ext uri="{FF2B5EF4-FFF2-40B4-BE49-F238E27FC236}">
                <a16:creationId xmlns:a16="http://schemas.microsoft.com/office/drawing/2014/main" id="{1C6A101B-2913-4E6F-8501-8E5A7A8C1050}"/>
              </a:ext>
            </a:extLst>
          </p:cNvPr>
          <p:cNvSpPr txBox="1"/>
          <p:nvPr/>
        </p:nvSpPr>
        <p:spPr>
          <a:xfrm>
            <a:off x="4885139" y="3759633"/>
            <a:ext cx="44413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</a:rPr>
              <a:t>Yes</a:t>
            </a:r>
            <a:endParaRPr lang="ru-RU" sz="1100" dirty="0">
              <a:solidFill>
                <a:schemeClr val="bg1"/>
              </a:solidFill>
            </a:endParaRPr>
          </a:p>
        </p:txBody>
      </p:sp>
      <p:sp>
        <p:nvSpPr>
          <p:cNvPr id="173" name="Rectangle 172">
            <a:extLst>
              <a:ext uri="{FF2B5EF4-FFF2-40B4-BE49-F238E27FC236}">
                <a16:creationId xmlns:a16="http://schemas.microsoft.com/office/drawing/2014/main" id="{E52F57BF-30DE-44EF-8371-27AA7D7F0165}"/>
              </a:ext>
            </a:extLst>
          </p:cNvPr>
          <p:cNvSpPr/>
          <p:nvPr/>
        </p:nvSpPr>
        <p:spPr>
          <a:xfrm>
            <a:off x="4739685" y="4924111"/>
            <a:ext cx="1621360" cy="96265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Send email to middle-office highlighting discrepancies</a:t>
            </a:r>
            <a:endParaRPr lang="ru-RU" sz="1400" dirty="0"/>
          </a:p>
        </p:txBody>
      </p:sp>
      <p:cxnSp>
        <p:nvCxnSpPr>
          <p:cNvPr id="176" name="Connector: Elbow 175">
            <a:extLst>
              <a:ext uri="{FF2B5EF4-FFF2-40B4-BE49-F238E27FC236}">
                <a16:creationId xmlns:a16="http://schemas.microsoft.com/office/drawing/2014/main" id="{906830A6-1952-43BB-A27D-3FE46F002548}"/>
              </a:ext>
            </a:extLst>
          </p:cNvPr>
          <p:cNvCxnSpPr>
            <a:cxnSpLocks/>
            <a:stCxn id="173" idx="1"/>
            <a:endCxn id="57" idx="3"/>
          </p:cNvCxnSpPr>
          <p:nvPr/>
        </p:nvCxnSpPr>
        <p:spPr>
          <a:xfrm rot="10800000">
            <a:off x="4204115" y="3762792"/>
            <a:ext cx="535571" cy="1642647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7" name="Cylinder 196">
            <a:extLst>
              <a:ext uri="{FF2B5EF4-FFF2-40B4-BE49-F238E27FC236}">
                <a16:creationId xmlns:a16="http://schemas.microsoft.com/office/drawing/2014/main" id="{27024176-55F6-4CE9-A8A6-B603A07A97A4}"/>
              </a:ext>
            </a:extLst>
          </p:cNvPr>
          <p:cNvSpPr/>
          <p:nvPr/>
        </p:nvSpPr>
        <p:spPr>
          <a:xfrm>
            <a:off x="7928400" y="4753087"/>
            <a:ext cx="1306984" cy="967079"/>
          </a:xfrm>
          <a:prstGeom prst="can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Trades DB</a:t>
            </a:r>
            <a:endParaRPr lang="ru-RU" sz="1400" dirty="0"/>
          </a:p>
        </p:txBody>
      </p:sp>
      <p:sp>
        <p:nvSpPr>
          <p:cNvPr id="225" name="Rectangle 224">
            <a:extLst>
              <a:ext uri="{FF2B5EF4-FFF2-40B4-BE49-F238E27FC236}">
                <a16:creationId xmlns:a16="http://schemas.microsoft.com/office/drawing/2014/main" id="{47342EC4-ADF0-4D0C-9306-3A6343CA28C9}"/>
              </a:ext>
            </a:extLst>
          </p:cNvPr>
          <p:cNvSpPr/>
          <p:nvPr/>
        </p:nvSpPr>
        <p:spPr>
          <a:xfrm>
            <a:off x="9013041" y="5940750"/>
            <a:ext cx="1398471" cy="3694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Robotic bot</a:t>
            </a:r>
            <a:endParaRPr lang="ru-RU" sz="1400" dirty="0"/>
          </a:p>
        </p:txBody>
      </p:sp>
      <p:sp>
        <p:nvSpPr>
          <p:cNvPr id="226" name="Rectangle 225">
            <a:extLst>
              <a:ext uri="{FF2B5EF4-FFF2-40B4-BE49-F238E27FC236}">
                <a16:creationId xmlns:a16="http://schemas.microsoft.com/office/drawing/2014/main" id="{59D1F79A-BA3E-4B81-973B-26743371A965}"/>
              </a:ext>
            </a:extLst>
          </p:cNvPr>
          <p:cNvSpPr/>
          <p:nvPr/>
        </p:nvSpPr>
        <p:spPr>
          <a:xfrm>
            <a:off x="7454164" y="5945610"/>
            <a:ext cx="1398471" cy="369419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Cognitive bot</a:t>
            </a:r>
            <a:endParaRPr lang="ru-RU" sz="1400" dirty="0"/>
          </a:p>
        </p:txBody>
      </p:sp>
      <p:sp>
        <p:nvSpPr>
          <p:cNvPr id="227" name="Rectangle: Rounded Corners 226">
            <a:extLst>
              <a:ext uri="{FF2B5EF4-FFF2-40B4-BE49-F238E27FC236}">
                <a16:creationId xmlns:a16="http://schemas.microsoft.com/office/drawing/2014/main" id="{A48F4741-6D29-4915-995C-4F7594F4A7DF}"/>
              </a:ext>
            </a:extLst>
          </p:cNvPr>
          <p:cNvSpPr/>
          <p:nvPr/>
        </p:nvSpPr>
        <p:spPr>
          <a:xfrm>
            <a:off x="10534349" y="5940118"/>
            <a:ext cx="1412485" cy="370051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Manual step</a:t>
            </a:r>
            <a:endParaRPr lang="ru-RU" sz="1400" dirty="0"/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902E3236-2770-4B56-916D-5429D22FCBFB}"/>
              </a:ext>
            </a:extLst>
          </p:cNvPr>
          <p:cNvSpPr/>
          <p:nvPr/>
        </p:nvSpPr>
        <p:spPr>
          <a:xfrm>
            <a:off x="2882210" y="3400652"/>
            <a:ext cx="1321904" cy="7242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Send confirmation emails</a:t>
            </a:r>
            <a:endParaRPr lang="ru-RU" sz="1400" dirty="0"/>
          </a:p>
        </p:txBody>
      </p:sp>
      <p:cxnSp>
        <p:nvCxnSpPr>
          <p:cNvPr id="65" name="Connector: Elbow 64">
            <a:extLst>
              <a:ext uri="{FF2B5EF4-FFF2-40B4-BE49-F238E27FC236}">
                <a16:creationId xmlns:a16="http://schemas.microsoft.com/office/drawing/2014/main" id="{B81C77CF-D6B2-4482-A4D1-C2A32740E38B}"/>
              </a:ext>
            </a:extLst>
          </p:cNvPr>
          <p:cNvCxnSpPr>
            <a:cxnSpLocks/>
            <a:stCxn id="57" idx="1"/>
            <a:endCxn id="24" idx="6"/>
          </p:cNvCxnSpPr>
          <p:nvPr/>
        </p:nvCxnSpPr>
        <p:spPr>
          <a:xfrm rot="10800000">
            <a:off x="1953284" y="3759897"/>
            <a:ext cx="928927" cy="2895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Diamond 10">
            <a:extLst>
              <a:ext uri="{FF2B5EF4-FFF2-40B4-BE49-F238E27FC236}">
                <a16:creationId xmlns:a16="http://schemas.microsoft.com/office/drawing/2014/main" id="{1F802744-C887-4EBE-9B95-1A331BB2C5B4}"/>
              </a:ext>
            </a:extLst>
          </p:cNvPr>
          <p:cNvSpPr/>
          <p:nvPr/>
        </p:nvSpPr>
        <p:spPr>
          <a:xfrm>
            <a:off x="5572787" y="1792874"/>
            <a:ext cx="424356" cy="353339"/>
          </a:xfrm>
          <a:prstGeom prst="diamond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8E4C96-E285-4056-A587-7F721CBDA569}"/>
              </a:ext>
            </a:extLst>
          </p:cNvPr>
          <p:cNvSpPr txBox="1"/>
          <p:nvPr/>
        </p:nvSpPr>
        <p:spPr>
          <a:xfrm>
            <a:off x="5492723" y="1520415"/>
            <a:ext cx="92974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Is Trade?</a:t>
            </a:r>
            <a:endParaRPr lang="ru-RU" sz="1400" dirty="0">
              <a:solidFill>
                <a:schemeClr val="bg1"/>
              </a:solidFill>
            </a:endParaRPr>
          </a:p>
        </p:txBody>
      </p:sp>
      <p:cxnSp>
        <p:nvCxnSpPr>
          <p:cNvPr id="71" name="Connector: Elbow 70">
            <a:extLst>
              <a:ext uri="{FF2B5EF4-FFF2-40B4-BE49-F238E27FC236}">
                <a16:creationId xmlns:a16="http://schemas.microsoft.com/office/drawing/2014/main" id="{23D3DB9D-667F-4CB8-921F-B2316B258FA8}"/>
              </a:ext>
            </a:extLst>
          </p:cNvPr>
          <p:cNvCxnSpPr>
            <a:cxnSpLocks/>
            <a:stCxn id="28" idx="3"/>
            <a:endCxn id="11" idx="1"/>
          </p:cNvCxnSpPr>
          <p:nvPr/>
        </p:nvCxnSpPr>
        <p:spPr>
          <a:xfrm flipV="1">
            <a:off x="4739684" y="1969544"/>
            <a:ext cx="833103" cy="3031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Diamond 94">
            <a:extLst>
              <a:ext uri="{FF2B5EF4-FFF2-40B4-BE49-F238E27FC236}">
                <a16:creationId xmlns:a16="http://schemas.microsoft.com/office/drawing/2014/main" id="{65170037-87E7-4776-B6D0-F68603ADCFB1}"/>
              </a:ext>
            </a:extLst>
          </p:cNvPr>
          <p:cNvSpPr/>
          <p:nvPr/>
        </p:nvSpPr>
        <p:spPr>
          <a:xfrm>
            <a:off x="5334986" y="3587439"/>
            <a:ext cx="424356" cy="353339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19" name="Connector: Elbow 118">
            <a:extLst>
              <a:ext uri="{FF2B5EF4-FFF2-40B4-BE49-F238E27FC236}">
                <a16:creationId xmlns:a16="http://schemas.microsoft.com/office/drawing/2014/main" id="{5E4B8A7A-0C69-49BF-9700-73B3A90B3153}"/>
              </a:ext>
            </a:extLst>
          </p:cNvPr>
          <p:cNvCxnSpPr>
            <a:cxnSpLocks/>
            <a:stCxn id="95" idx="1"/>
            <a:endCxn id="57" idx="3"/>
          </p:cNvCxnSpPr>
          <p:nvPr/>
        </p:nvCxnSpPr>
        <p:spPr>
          <a:xfrm rot="10800000">
            <a:off x="4204114" y="3762791"/>
            <a:ext cx="1130872" cy="1318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id="{81335A6E-A817-4FBF-BFD4-7A87A558D358}"/>
              </a:ext>
            </a:extLst>
          </p:cNvPr>
          <p:cNvCxnSpPr>
            <a:cxnSpLocks/>
            <a:stCxn id="92" idx="2"/>
            <a:endCxn id="197" idx="1"/>
          </p:cNvCxnSpPr>
          <p:nvPr/>
        </p:nvCxnSpPr>
        <p:spPr>
          <a:xfrm>
            <a:off x="8579413" y="4080912"/>
            <a:ext cx="2479" cy="672175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" name="Rectangle 143">
            <a:extLst>
              <a:ext uri="{FF2B5EF4-FFF2-40B4-BE49-F238E27FC236}">
                <a16:creationId xmlns:a16="http://schemas.microsoft.com/office/drawing/2014/main" id="{98EFA874-AC9A-4D8E-9549-86A9268583A7}"/>
              </a:ext>
            </a:extLst>
          </p:cNvPr>
          <p:cNvSpPr/>
          <p:nvPr/>
        </p:nvSpPr>
        <p:spPr>
          <a:xfrm>
            <a:off x="9607429" y="1672919"/>
            <a:ext cx="1365423" cy="626165"/>
          </a:xfrm>
          <a:custGeom>
            <a:avLst/>
            <a:gdLst>
              <a:gd name="connsiteX0" fmla="*/ 0 w 1365423"/>
              <a:gd name="connsiteY0" fmla="*/ 0 h 626165"/>
              <a:gd name="connsiteX1" fmla="*/ 1365423 w 1365423"/>
              <a:gd name="connsiteY1" fmla="*/ 0 h 626165"/>
              <a:gd name="connsiteX2" fmla="*/ 1365423 w 1365423"/>
              <a:gd name="connsiteY2" fmla="*/ 626165 h 626165"/>
              <a:gd name="connsiteX3" fmla="*/ 0 w 1365423"/>
              <a:gd name="connsiteY3" fmla="*/ 626165 h 626165"/>
              <a:gd name="connsiteX4" fmla="*/ 0 w 1365423"/>
              <a:gd name="connsiteY4" fmla="*/ 0 h 626165"/>
              <a:gd name="connsiteX0" fmla="*/ 566530 w 1365423"/>
              <a:gd name="connsiteY0" fmla="*/ 357809 h 626165"/>
              <a:gd name="connsiteX1" fmla="*/ 1365423 w 1365423"/>
              <a:gd name="connsiteY1" fmla="*/ 0 h 626165"/>
              <a:gd name="connsiteX2" fmla="*/ 1365423 w 1365423"/>
              <a:gd name="connsiteY2" fmla="*/ 626165 h 626165"/>
              <a:gd name="connsiteX3" fmla="*/ 0 w 1365423"/>
              <a:gd name="connsiteY3" fmla="*/ 626165 h 626165"/>
              <a:gd name="connsiteX4" fmla="*/ 566530 w 1365423"/>
              <a:gd name="connsiteY4" fmla="*/ 357809 h 626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5423" h="626165">
                <a:moveTo>
                  <a:pt x="566530" y="357809"/>
                </a:moveTo>
                <a:lnTo>
                  <a:pt x="1365423" y="0"/>
                </a:lnTo>
                <a:lnTo>
                  <a:pt x="1365423" y="626165"/>
                </a:lnTo>
                <a:lnTo>
                  <a:pt x="0" y="626165"/>
                </a:lnTo>
                <a:lnTo>
                  <a:pt x="566530" y="357809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/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8E5815FC-D68A-4F29-AC3E-6A739F00A37E}"/>
              </a:ext>
            </a:extLst>
          </p:cNvPr>
          <p:cNvSpPr/>
          <p:nvPr/>
        </p:nvSpPr>
        <p:spPr>
          <a:xfrm>
            <a:off x="9607429" y="1722286"/>
            <a:ext cx="13845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Trade data extraction</a:t>
            </a:r>
            <a:endParaRPr lang="ru-RU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81537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0B8D2C-B919-4400-9A0E-5EC585D170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Deliverables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2CBA3C-3A0C-4495-B983-213BDAE60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800522" cy="4351338"/>
          </a:xfrm>
        </p:spPr>
        <p:txBody>
          <a:bodyPr/>
          <a:lstStyle/>
          <a:p>
            <a:r>
              <a:rPr lang="en-US" sz="2400" dirty="0"/>
              <a:t>Robotic bot to separate attachments from the email if any, or body of the email otherwise</a:t>
            </a:r>
          </a:p>
          <a:p>
            <a:r>
              <a:rPr lang="en-US" sz="2400" dirty="0"/>
              <a:t>Cognitive bot to extract data from machine-typed Trades (email body); rule-based extraction for excel attachments</a:t>
            </a:r>
          </a:p>
          <a:p>
            <a:r>
              <a:rPr lang="en-US" sz="2400" dirty="0"/>
              <a:t>Manual task – checker step to validate data automatically extracted by cognitive bot</a:t>
            </a:r>
          </a:p>
          <a:p>
            <a:r>
              <a:rPr lang="en-US" sz="2400" dirty="0"/>
              <a:t>Robotic bot to reconcile data against DB (rules-based reconciliation)</a:t>
            </a:r>
          </a:p>
          <a:p>
            <a:r>
              <a:rPr lang="en-US" sz="2400" dirty="0"/>
              <a:t>Manual task – checker step to validate reconciliation</a:t>
            </a:r>
          </a:p>
          <a:p>
            <a:r>
              <a:rPr lang="en-US" sz="2400" dirty="0"/>
              <a:t>Robotic bot to send emails to middle office (confirmation or alert on the deal)</a:t>
            </a:r>
            <a:endParaRPr lang="ru-RU" sz="24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38517FE-C21C-422A-AF48-D8CC06ABE5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CONFIDENTIAL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48C75C8-7058-4201-A201-6244E918E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891FB-C2B3-4744-81E4-C083D606D69C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33437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ABCADA-8D48-4440-9A76-472C6CB2F7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Success criteria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391DC-789C-40DB-AA97-13891B6B2B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For fields appearing in documents more than 25% of the time:</a:t>
            </a:r>
          </a:p>
          <a:p>
            <a:pPr lvl="1"/>
            <a:r>
              <a:rPr lang="en-US" dirty="0"/>
              <a:t>on average, more than </a:t>
            </a:r>
            <a:r>
              <a:rPr lang="en-US" b="1" dirty="0"/>
              <a:t>90%</a:t>
            </a:r>
            <a:r>
              <a:rPr lang="en-US" dirty="0"/>
              <a:t> accuracy, excluding errors due to OCR conversion</a:t>
            </a:r>
          </a:p>
          <a:p>
            <a:pPr lvl="1"/>
            <a:r>
              <a:rPr lang="en-US" dirty="0"/>
              <a:t>on average, more than </a:t>
            </a:r>
            <a:r>
              <a:rPr lang="en-US" b="1" dirty="0"/>
              <a:t>50%</a:t>
            </a:r>
            <a:r>
              <a:rPr lang="en-US" dirty="0"/>
              <a:t> automation rate</a:t>
            </a:r>
          </a:p>
          <a:p>
            <a:r>
              <a:rPr lang="en-US" dirty="0"/>
              <a:t>Execution of robotic bot(s) for non-exceptional scenarios where the inputs are valid and the business applications are not triggering any processing errors</a:t>
            </a:r>
          </a:p>
          <a:p>
            <a:r>
              <a:rPr lang="en-US" dirty="0"/>
              <a:t>Manual tasks permitting to add missed or correct wrong machine extracted data and then verifying the data with rules-based reconciliation.</a:t>
            </a:r>
          </a:p>
          <a:p>
            <a:endParaRPr lang="ru-RU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6F92842-0349-4134-AE8B-5727B1A3BB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CONFIDENTIAL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54E063E-F1FE-4133-A680-41C7B70996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891FB-C2B3-4744-81E4-C083D606D69C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79105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CONFIDENTIAL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F4A891FB-C2B3-4744-81E4-C083D606D69C}" type="slidenum">
              <a:rPr lang="en-US" smtClean="0"/>
              <a:pPr algn="r"/>
              <a:t>8</a:t>
            </a:fld>
            <a:endParaRPr lang="en-US" dirty="0"/>
          </a:p>
        </p:txBody>
      </p:sp>
      <p:sp>
        <p:nvSpPr>
          <p:cNvPr id="8" name="BoxHeader">
            <a:extLst>
              <a:ext uri="{FF2B5EF4-FFF2-40B4-BE49-F238E27FC236}">
                <a16:creationId xmlns:a16="http://schemas.microsoft.com/office/drawing/2014/main" id="{05539B78-BADC-4484-BA04-AB0DD8945ADF}"/>
              </a:ext>
            </a:extLst>
          </p:cNvPr>
          <p:cNvSpPr>
            <a:spLocks noChangeArrowheads="1"/>
          </p:cNvSpPr>
          <p:nvPr/>
        </p:nvSpPr>
        <p:spPr bwMode="gray">
          <a:xfrm>
            <a:off x="0" y="2784186"/>
            <a:ext cx="12192000" cy="1289629"/>
          </a:xfrm>
          <a:prstGeom prst="rect">
            <a:avLst/>
          </a:prstGeom>
          <a:solidFill>
            <a:schemeClr val="tx2"/>
          </a:solidFill>
          <a:ln w="9525" algn="ctr">
            <a:solidFill>
              <a:schemeClr val="tx2"/>
            </a:solidFill>
            <a:miter lim="800000"/>
            <a:headEnd type="none" w="lg" len="lg"/>
            <a:tailEnd type="none" w="lg" len="lg"/>
          </a:ln>
        </p:spPr>
        <p:txBody>
          <a:bodyPr tIns="91440" bIns="91440" anchor="ctr"/>
          <a:lstStyle/>
          <a:p>
            <a:pPr algn="ctr"/>
            <a:r>
              <a:rPr lang="en-GB" sz="4800" b="1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Teams’ introduction and structure</a:t>
            </a:r>
          </a:p>
        </p:txBody>
      </p:sp>
    </p:spTree>
    <p:extLst>
      <p:ext uri="{BB962C8B-B14F-4D97-AF65-F5344CB8AC3E}">
        <p14:creationId xmlns:p14="http://schemas.microsoft.com/office/powerpoint/2010/main" val="20700627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Object 17" hidden="1"/>
          <p:cNvGraphicFramePr>
            <a:graphicFrameLocks noChangeAspect="1"/>
          </p:cNvGraphicFramePr>
          <p:nvPr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9" name="think-cell Slide" r:id="rId4" imgW="421" imgH="420" progId="TCLayout.ActiveDocument.1">
                  <p:embed/>
                </p:oleObj>
              </mc:Choice>
              <mc:Fallback>
                <p:oleObj name="think-cell Slide" r:id="rId4" imgW="421" imgH="420" progId="TCLayout.ActiveDocument.1">
                  <p:embed/>
                  <p:pic>
                    <p:nvPicPr>
                      <p:cNvPr id="18" name="Object 17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CONFIDENTIAL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891FB-C2B3-4744-81E4-C083D606D69C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39" name="Title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</p:spPr>
        <p:txBody>
          <a:bodyPr/>
          <a:lstStyle/>
          <a:p>
            <a:r>
              <a:rPr lang="en-US" dirty="0"/>
              <a:t>Customer team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3578637" y="2033892"/>
            <a:ext cx="1834330" cy="711835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r>
              <a:rPr lang="en-US" sz="1400" b="1" dirty="0"/>
              <a:t>Antonio</a:t>
            </a:r>
          </a:p>
          <a:p>
            <a:pPr algn="ctr"/>
            <a:r>
              <a:rPr lang="en-US" sz="1400" dirty="0"/>
              <a:t>Project Sponsor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2376026" y="5255493"/>
            <a:ext cx="1834330" cy="711835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r>
              <a:rPr lang="en-US" sz="1400" b="1" dirty="0"/>
              <a:t>Emily</a:t>
            </a:r>
          </a:p>
          <a:p>
            <a:pPr algn="ctr"/>
            <a:r>
              <a:rPr lang="en-US" sz="1400" dirty="0"/>
              <a:t>Business User</a:t>
            </a:r>
          </a:p>
        </p:txBody>
      </p:sp>
      <p:sp>
        <p:nvSpPr>
          <p:cNvPr id="60" name="Rounded Rectangle 59"/>
          <p:cNvSpPr/>
          <p:nvPr/>
        </p:nvSpPr>
        <p:spPr>
          <a:xfrm>
            <a:off x="4781249" y="5255493"/>
            <a:ext cx="1834330" cy="711835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r>
              <a:rPr lang="en-US" sz="1400" b="1" dirty="0"/>
              <a:t>John</a:t>
            </a:r>
          </a:p>
          <a:p>
            <a:pPr algn="ctr"/>
            <a:r>
              <a:rPr lang="en-US" sz="1400" dirty="0" err="1"/>
              <a:t>Busienss</a:t>
            </a:r>
            <a:r>
              <a:rPr lang="en-US" sz="1400" dirty="0"/>
              <a:t> User</a:t>
            </a:r>
          </a:p>
        </p:txBody>
      </p:sp>
      <p:cxnSp>
        <p:nvCxnSpPr>
          <p:cNvPr id="75" name="Straight Connector 74"/>
          <p:cNvCxnSpPr>
            <a:stCxn id="44" idx="2"/>
            <a:endCxn id="50" idx="0"/>
          </p:cNvCxnSpPr>
          <p:nvPr/>
        </p:nvCxnSpPr>
        <p:spPr>
          <a:xfrm>
            <a:off x="4495802" y="2745727"/>
            <a:ext cx="0" cy="1249432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Elbow Connector 80"/>
          <p:cNvCxnSpPr>
            <a:stCxn id="60" idx="0"/>
            <a:endCxn id="50" idx="2"/>
          </p:cNvCxnSpPr>
          <p:nvPr/>
        </p:nvCxnSpPr>
        <p:spPr>
          <a:xfrm rot="16200000" flipV="1">
            <a:off x="4822859" y="4379938"/>
            <a:ext cx="548500" cy="1202613"/>
          </a:xfrm>
          <a:prstGeom prst="bentConnector3">
            <a:avLst>
              <a:gd name="adj1" fmla="val 50000"/>
            </a:avLst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Rounded Rectangle 49"/>
          <p:cNvSpPr/>
          <p:nvPr/>
        </p:nvSpPr>
        <p:spPr>
          <a:xfrm>
            <a:off x="3578637" y="3995159"/>
            <a:ext cx="1834330" cy="711835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r>
              <a:rPr lang="en-US" sz="1400" b="1" dirty="0"/>
              <a:t>Max</a:t>
            </a:r>
          </a:p>
          <a:p>
            <a:pPr algn="ctr"/>
            <a:r>
              <a:rPr lang="en-US" sz="1400" dirty="0"/>
              <a:t>Process Leader</a:t>
            </a:r>
          </a:p>
        </p:txBody>
      </p:sp>
      <p:cxnSp>
        <p:nvCxnSpPr>
          <p:cNvPr id="27" name="Elbow Connector 26"/>
          <p:cNvCxnSpPr>
            <a:stCxn id="56" idx="0"/>
            <a:endCxn id="50" idx="2"/>
          </p:cNvCxnSpPr>
          <p:nvPr/>
        </p:nvCxnSpPr>
        <p:spPr>
          <a:xfrm rot="5400000" flipH="1" flipV="1">
            <a:off x="3620247" y="4379939"/>
            <a:ext cx="548500" cy="1202611"/>
          </a:xfrm>
          <a:prstGeom prst="bentConnector3">
            <a:avLst>
              <a:gd name="adj1" fmla="val 50000"/>
            </a:avLst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rot="5400000">
            <a:off x="3827608" y="2795483"/>
            <a:ext cx="0" cy="1336387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Rounded Rectangle 40"/>
          <p:cNvSpPr/>
          <p:nvPr/>
        </p:nvSpPr>
        <p:spPr>
          <a:xfrm>
            <a:off x="1392674" y="3107759"/>
            <a:ext cx="1834330" cy="711835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r>
              <a:rPr lang="en-US" sz="1400" b="1" dirty="0"/>
              <a:t>Samantha</a:t>
            </a:r>
          </a:p>
          <a:p>
            <a:pPr algn="ctr"/>
            <a:r>
              <a:rPr lang="en-US" sz="1400" dirty="0"/>
              <a:t>Project Lead</a:t>
            </a:r>
          </a:p>
        </p:txBody>
      </p:sp>
      <p:sp>
        <p:nvSpPr>
          <p:cNvPr id="3" name="Rectangle 2"/>
          <p:cNvSpPr/>
          <p:nvPr/>
        </p:nvSpPr>
        <p:spPr>
          <a:xfrm>
            <a:off x="1392674" y="1396137"/>
            <a:ext cx="5222906" cy="350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tx1"/>
                </a:solidFill>
              </a:rPr>
              <a:t>Business Unit</a:t>
            </a:r>
          </a:p>
        </p:txBody>
      </p:sp>
      <p:sp>
        <p:nvSpPr>
          <p:cNvPr id="22" name="Rectangle 21"/>
          <p:cNvSpPr/>
          <p:nvPr/>
        </p:nvSpPr>
        <p:spPr>
          <a:xfrm>
            <a:off x="7636536" y="1406076"/>
            <a:ext cx="2770505" cy="350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tx1"/>
                </a:solidFill>
              </a:rPr>
              <a:t>IT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8104623" y="2051055"/>
            <a:ext cx="1834330" cy="786308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r>
              <a:rPr lang="en-US" sz="1400" b="1" dirty="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Carl</a:t>
            </a:r>
          </a:p>
          <a:p>
            <a:pPr algn="ctr"/>
            <a:r>
              <a:rPr lang="en-US" sz="1400" dirty="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VP Enterprise Alliance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8104623" y="4040516"/>
            <a:ext cx="1834330" cy="786308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r>
              <a:rPr lang="en-US" sz="1400" b="1" dirty="0"/>
              <a:t>Frances</a:t>
            </a:r>
          </a:p>
          <a:p>
            <a:pPr algn="ctr"/>
            <a:r>
              <a:rPr lang="en-US" sz="1400" dirty="0"/>
              <a:t>System Engineer</a:t>
            </a:r>
          </a:p>
        </p:txBody>
      </p:sp>
      <p:cxnSp>
        <p:nvCxnSpPr>
          <p:cNvPr id="19" name="Straight Connector 18"/>
          <p:cNvCxnSpPr>
            <a:cxnSpLocks/>
            <a:stCxn id="15" idx="2"/>
            <a:endCxn id="17" idx="0"/>
          </p:cNvCxnSpPr>
          <p:nvPr/>
        </p:nvCxnSpPr>
        <p:spPr>
          <a:xfrm>
            <a:off x="9021788" y="2837363"/>
            <a:ext cx="0" cy="1203153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1261866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PRESENTATIONDONOTDELETE" val="&lt;?xml version=&quot;1.0&quot; encoding=&quot;UTF-16&quot; standalone=&quot;yes&quot;?&gt;&lt;root reqver=&quot;23045&quot;&gt;&lt;version val=&quot;24173&quot;/&gt;&lt;CPresentation id=&quot;1&quot;&gt;&lt;m_precDefaultNumber&gt;&lt;m_bNumberIsYear val=&quot;1&quot;/&gt;&lt;m_chMinusSymbol&gt;-&lt;/m_chMinusSymbol&gt;&lt;m_chDecimalSymbol17909&gt;.&lt;/m_chDecimalSymbol17909&gt;&lt;m_nGroupingDigits17909 val=&quot;3&quot;/&gt;&lt;m_chGroupingSymbol17909&gt;,&lt;/m_chGroupingSymbol17909&gt;&lt;m_yearfmt&gt;&lt;begin val=&quot;0&quot;/&gt;&lt;end val=&quot;4&quot;/&gt;&lt;/m_yearfmt&gt;&lt;/m_precDefaultNumber&gt;&lt;m_precDefaultPercent&gt;&lt;m_bNumberIsYear val=&quot;1&quot;/&gt;&lt;m_chMinusSymbol&gt;-&lt;/m_chMinusSymbol&gt;&lt;m_chDecimalSymbol17909&gt;.&lt;/m_chDecimalSymbol17909&gt;&lt;m_nGroupingDigits17909 val=&quot;3&quot;/&gt;&lt;m_chGroupingSymbol17909&gt;,&lt;/m_chGroupingSymbol17909&gt;&lt;m_strSuffix17909&gt;%&lt;/m_strSuffix17909&gt;&lt;m_yearfmt&gt;&lt;begin val=&quot;0&quot;/&gt;&lt;end val=&quot;4&quot;/&gt;&lt;/m_yearfmt&gt;&lt;/m_precDefaultPercent&gt;&lt;m_precDefaultDate&gt;&lt;m_yearfmt&gt;&lt;begin val=&quot;0&quot;/&gt;&lt;end val=&quot;4&quot;/&gt;&lt;/m_yearfmt&gt;&lt;/m_precDefaultDate&gt;&lt;m_precDefaultYear&gt;&lt;m_yearfmt&gt;&lt;begin val=&quot;0&quot;/&gt;&lt;end val=&quot;4&quot;/&gt;&lt;/m_yearfmt&gt;&lt;/m_precDefaultYear&gt;&lt;m_precDefaultQuarter&gt;&lt;m_yearfmt&gt;&lt;begin val=&quot;0&quot;/&gt;&lt;end val=&quot;4&quot;/&gt;&lt;/m_yearfmt&gt;&lt;/m_precDefaultQuarter&gt;&lt;m_precDefaultMonth&gt;&lt;m_yearfmt&gt;&lt;begin val=&quot;0&quot;/&gt;&lt;end val=&quot;4&quot;/&gt;&lt;/m_yearfmt&gt;&lt;/m_precDefaultMonth&gt;&lt;m_precDefaultWeek&gt;&lt;m_yearfmt&gt;&lt;begin val=&quot;0&quot;/&gt;&lt;end val=&quot;4&quot;/&gt;&lt;/m_yearfmt&gt;&lt;/m_precDefaultWeek&gt;&lt;m_precDefaultDay&gt;&lt;m_yearfmt&gt;&lt;begin val=&quot;0&quot;/&gt;&lt;end val=&quot;4&quot;/&gt;&lt;/m_yearfmt&gt;&lt;/m_precDefaultDay&gt;&lt;m_mruColor&gt;&lt;m_vecMRU length=&quot;0&quot;/&gt;&lt;/m_mruColor&gt;&lt;m_eweekdayFirstOfWeek val=&quot;2&quot;/&gt;&lt;m_eweekdayFirstOfWorkweek val=&quot;2&quot;/&gt;&lt;m_eweekdayFirstOfWeekend val=&quot;7&quot;/&gt;&lt;/CPresentation&gt;&lt;/root&gt;"/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Askblue - Content">
  <a:themeElements>
    <a:clrScheme name="AskBlue">
      <a:dk1>
        <a:srgbClr val="202C31"/>
      </a:dk1>
      <a:lt1>
        <a:srgbClr val="51C0DC"/>
      </a:lt1>
      <a:dk2>
        <a:srgbClr val="FFFFFF"/>
      </a:dk2>
      <a:lt2>
        <a:srgbClr val="51C0DC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>
            <a:lumMod val="65000"/>
          </a:schemeClr>
        </a:solidFill>
      </a:spPr>
      <a:bodyPr rtlCol="0" anchor="ctr"/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11135</TotalTime>
  <Words>773</Words>
  <Application>Microsoft Office PowerPoint</Application>
  <PresentationFormat>Widescreen</PresentationFormat>
  <Paragraphs>208</Paragraphs>
  <Slides>19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30" baseType="lpstr">
      <vt:lpstr>Arial</vt:lpstr>
      <vt:lpstr>Arial Black</vt:lpstr>
      <vt:lpstr>Calibri</vt:lpstr>
      <vt:lpstr>Century Gothic</vt:lpstr>
      <vt:lpstr>Proxima Nova</vt:lpstr>
      <vt:lpstr>Roboto</vt:lpstr>
      <vt:lpstr>Roboto Light</vt:lpstr>
      <vt:lpstr>Trebuchet MS</vt:lpstr>
      <vt:lpstr>Office Theme</vt:lpstr>
      <vt:lpstr>Askblue - Content</vt:lpstr>
      <vt:lpstr>think-cell Slide</vt:lpstr>
      <vt:lpstr>ABC: Trades reconciliation POC</vt:lpstr>
      <vt:lpstr>Agenda</vt:lpstr>
      <vt:lpstr>PowerPoint Presentation</vt:lpstr>
      <vt:lpstr>Objectives  </vt:lpstr>
      <vt:lpstr>Trades reconciliation process</vt:lpstr>
      <vt:lpstr>Deliverables</vt:lpstr>
      <vt:lpstr>Success criteria</vt:lpstr>
      <vt:lpstr>PowerPoint Presentation</vt:lpstr>
      <vt:lpstr>Customer team</vt:lpstr>
      <vt:lpstr>Vendor team</vt:lpstr>
      <vt:lpstr>Customer – roles &amp; responsibilities</vt:lpstr>
      <vt:lpstr>Vendor – roles &amp; responsibilities</vt:lpstr>
      <vt:lpstr>Governance / meetings</vt:lpstr>
      <vt:lpstr>PowerPoint Presentation</vt:lpstr>
      <vt:lpstr>Project calendar</vt:lpstr>
      <vt:lpstr>Progress till now</vt:lpstr>
      <vt:lpstr>Detailed project plan</vt:lpstr>
      <vt:lpstr>PowerPoint Presentation</vt:lpstr>
      <vt:lpstr>Immediate priorities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 now work in the digital economy</dc:title>
  <dc:creator>Alex Lyashok</dc:creator>
  <cp:lastModifiedBy>Vera Gaponova</cp:lastModifiedBy>
  <cp:revision>1606</cp:revision>
  <cp:lastPrinted>2016-10-20T14:41:54Z</cp:lastPrinted>
  <dcterms:created xsi:type="dcterms:W3CDTF">2016-10-07T18:04:06Z</dcterms:created>
  <dcterms:modified xsi:type="dcterms:W3CDTF">2018-08-31T10:00:40Z</dcterms:modified>
</cp:coreProperties>
</file>