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4"/>
    <p:sldMasterId id="2147483749" r:id="rId5"/>
  </p:sldMasterIdLst>
  <p:notesMasterIdLst>
    <p:notesMasterId r:id="rId13"/>
  </p:notesMasterIdLst>
  <p:handoutMasterIdLst>
    <p:handoutMasterId r:id="rId14"/>
  </p:handoutMasterIdLst>
  <p:sldIdLst>
    <p:sldId id="1054" r:id="rId6"/>
    <p:sldId id="1600" r:id="rId7"/>
    <p:sldId id="1599" r:id="rId8"/>
    <p:sldId id="1602" r:id="rId9"/>
    <p:sldId id="1601" r:id="rId10"/>
    <p:sldId id="1603" r:id="rId11"/>
    <p:sldId id="1604" r:id="rId12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DD2E906-77E1-4A43-8B28-57621717EF8D}">
          <p14:sldIdLst>
            <p14:sldId id="1054"/>
            <p14:sldId id="1600"/>
            <p14:sldId id="1599"/>
            <p14:sldId id="1602"/>
            <p14:sldId id="1601"/>
            <p14:sldId id="1603"/>
            <p14:sldId id="1604"/>
          </p14:sldIdLst>
        </p14:section>
        <p14:section name="Introductions" id="{1DB7013D-CE2A-4C57-B8C4-AF04FFAE08CC}">
          <p14:sldIdLst/>
        </p14:section>
        <p14:section name="Day 1" id="{4F9A1FFF-98E4-4EA1-AA32-5397CB46868F}">
          <p14:sldIdLst/>
        </p14:section>
        <p14:section name="Day 2" id="{B301B105-988B-42F1-8976-45028A2B2422}">
          <p14:sldIdLst/>
        </p14:section>
        <p14:section name="Day 3" id="{161CB87A-9EBB-4E3A-B907-26FBD716CDD4}">
          <p14:sldIdLst/>
        </p14:section>
        <p14:section name="Day 3" id="{8608E929-2CF7-4964-87A3-ACAF8490EB99}">
          <p14:sldIdLst/>
        </p14:section>
        <p14:section name="Day 4" id="{F2087449-AFF1-4B95-B1B7-D708647C89B4}">
          <p14:sldIdLst/>
        </p14:section>
        <p14:section name="Day 5" id="{E3187204-E6A4-4C02-9AA3-4F421C25055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5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y Rohde" initials="DR" lastIdx="2" clrIdx="0">
    <p:extLst>
      <p:ext uri="{19B8F6BF-5375-455C-9EA6-DF929625EA0E}">
        <p15:presenceInfo xmlns:p15="http://schemas.microsoft.com/office/powerpoint/2012/main" userId="Danny Roh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710"/>
    <a:srgbClr val="EF4923"/>
    <a:srgbClr val="FB9173"/>
    <a:srgbClr val="FF2A00"/>
    <a:srgbClr val="002984"/>
    <a:srgbClr val="EBE5E3"/>
    <a:srgbClr val="FEECE8"/>
    <a:srgbClr val="F6F2F1"/>
    <a:srgbClr val="3B424A"/>
    <a:srgbClr val="2F6C2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153C92-EB2A-43B4-8E2E-45201D029C7D}" v="5382" dt="2018-07-30T11:27:59.0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95" autoAdjust="0"/>
    <p:restoredTop sz="68848" autoAdjust="0"/>
  </p:normalViewPr>
  <p:slideViewPr>
    <p:cSldViewPr snapToGrid="0" snapToObjects="1">
      <p:cViewPr varScale="1">
        <p:scale>
          <a:sx n="59" d="100"/>
          <a:sy n="59" d="100"/>
        </p:scale>
        <p:origin x="1411" y="58"/>
      </p:cViewPr>
      <p:guideLst>
        <p:guide orient="horz" pos="35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125" d="100"/>
          <a:sy n="125" d="100"/>
        </p:scale>
        <p:origin x="3750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85FA6-274E-4047-976A-9F79FCCD9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562E5C-0CA3-4288-A500-1F45070FB3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113EC-B0DA-466D-A75B-B14536749A9C}" type="datetimeFigureOut">
              <a:rPr lang="en-US" smtClean="0"/>
              <a:t>03/27/19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1503EF-DB96-4A45-8525-19B62C2B67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F0C072-CAA3-4723-912A-9D81DFFA8A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3C52D-DD44-418F-A406-90839164C3C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422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FFDB8-096E-4BDD-A336-7963A0C6A6A6}" type="datetimeFigureOut">
              <a:rPr lang="en-US" smtClean="0"/>
              <a:t>03/27/19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4BBCE-DF9F-4E78-BDD7-75B4AA51533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00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kern="1200">
        <a:solidFill>
          <a:schemeClr val="tx1"/>
        </a:solidFill>
        <a:latin typeface="+mn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398463" indent="-17145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517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5315" y="1371600"/>
            <a:ext cx="10361386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  <a:latin typeface="Hellix SemiBold" panose="00000700000000000000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Hellix" panose="00000500000000000000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MIO_LOGOPLACEHOLDER#" hidden="1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8095689-B645-49D8-8C77-3F8B5F8EBC4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5301" y="1371601"/>
            <a:ext cx="709386" cy="67928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66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5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736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159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14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080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365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8C218A-B885-4226-BEAE-CA947EC67C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5300" y="1646238"/>
            <a:ext cx="11201400" cy="45418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25710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8C218A-B885-4226-BEAE-CA947EC67C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5300" y="1646238"/>
            <a:ext cx="7775864" cy="45418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BED1C853-B0C9-42D2-BA13-5673392FB5B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66450" y="1646238"/>
            <a:ext cx="3130249" cy="45418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1479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08C218A-B885-4226-BEAE-CA947EC67C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20836" y="1646238"/>
            <a:ext cx="7775864" cy="45418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BED1C853-B0C9-42D2-BA13-5673392FB5B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646238"/>
            <a:ext cx="3130249" cy="45418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40942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3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809280-865F-422A-8FEE-2FD6030A70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6B856B-0908-4EEE-A4AC-C69B5D193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956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844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0808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5616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569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702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rstGeom prst="rect">
            <a:avLst/>
          </a:prstGeo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3286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5557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9055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1675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90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59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6941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Gray">
    <p:bg>
      <p:bgPr>
        <a:blipFill dpi="0" rotWithShape="1">
          <a:blip r:embed="rId2">
            <a:lum/>
          </a:blip>
          <a:srcRect/>
          <a:stretch>
            <a:fillRect t="-13000" r="-3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1198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38117" y="6356353"/>
            <a:ext cx="944284" cy="365125"/>
          </a:xfrm>
        </p:spPr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99D04B-7B50-467D-83D4-D33E13F20E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928" y="6506161"/>
            <a:ext cx="1976471" cy="202829"/>
          </a:xfrm>
          <a:prstGeom prst="rect">
            <a:avLst/>
          </a:prstGeom>
        </p:spPr>
      </p:pic>
      <p:sp>
        <p:nvSpPr>
          <p:cNvPr id="7" name="object 2">
            <a:extLst>
              <a:ext uri="{FF2B5EF4-FFF2-40B4-BE49-F238E27FC236}">
                <a16:creationId xmlns:a16="http://schemas.microsoft.com/office/drawing/2014/main" id="{03D8BA6A-3AE2-41A0-BA00-13DF6249D3EF}"/>
              </a:ext>
            </a:extLst>
          </p:cNvPr>
          <p:cNvSpPr txBox="1"/>
          <p:nvPr userDrawn="1"/>
        </p:nvSpPr>
        <p:spPr>
          <a:xfrm>
            <a:off x="6931697" y="6557786"/>
            <a:ext cx="1477184" cy="92613"/>
          </a:xfrm>
          <a:prstGeom prst="rect">
            <a:avLst/>
          </a:prstGeom>
        </p:spPr>
        <p:txBody>
          <a:bodyPr vert="horz" wrap="square" lIns="0" tIns="8659" rIns="0" bIns="0" rtlCol="0">
            <a:spAutoFit/>
          </a:bodyPr>
          <a:lstStyle/>
          <a:p>
            <a:pPr marL="8659">
              <a:lnSpc>
                <a:spcPct val="100000"/>
              </a:lnSpc>
              <a:spcBef>
                <a:spcPts val="68"/>
              </a:spcBef>
            </a:pPr>
            <a:r>
              <a:rPr sz="545" b="1" spc="-7" dirty="0">
                <a:solidFill>
                  <a:srgbClr val="231F20"/>
                </a:solidFill>
                <a:latin typeface="Bliss Pro"/>
                <a:cs typeface="Bliss Pro"/>
              </a:rPr>
              <a:t>Value, Flow,</a:t>
            </a:r>
            <a:r>
              <a:rPr sz="545" b="1" spc="-31" dirty="0">
                <a:solidFill>
                  <a:srgbClr val="231F20"/>
                </a:solidFill>
                <a:latin typeface="Bliss Pro"/>
                <a:cs typeface="Bliss Pro"/>
              </a:rPr>
              <a:t> </a:t>
            </a:r>
            <a:r>
              <a:rPr sz="545" b="1" spc="-3" dirty="0">
                <a:solidFill>
                  <a:srgbClr val="231F20"/>
                </a:solidFill>
                <a:latin typeface="Bliss Pro"/>
                <a:cs typeface="Bliss Pro"/>
              </a:rPr>
              <a:t>Quality</a:t>
            </a:r>
            <a:r>
              <a:rPr sz="614" b="1" spc="-5" baseline="18518" dirty="0">
                <a:solidFill>
                  <a:srgbClr val="231F20"/>
                </a:solidFill>
                <a:latin typeface="Bliss Pro"/>
                <a:cs typeface="Bliss Pro"/>
              </a:rPr>
              <a:t>®</a:t>
            </a:r>
            <a:endParaRPr sz="614" baseline="18518" dirty="0">
              <a:latin typeface="Bliss Pro"/>
              <a:cs typeface="Bliss Pro"/>
            </a:endParaRPr>
          </a:p>
        </p:txBody>
      </p:sp>
    </p:spTree>
    <p:extLst>
      <p:ext uri="{BB962C8B-B14F-4D97-AF65-F5344CB8AC3E}">
        <p14:creationId xmlns:p14="http://schemas.microsoft.com/office/powerpoint/2010/main" val="2343331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 userDrawn="1">
            <p:ph type="title" hasCustomPrompt="1"/>
          </p:nvPr>
        </p:nvSpPr>
        <p:spPr>
          <a:xfrm>
            <a:off x="1367160" y="1861012"/>
            <a:ext cx="7297869" cy="1041674"/>
          </a:xfrm>
          <a:prstGeom prst="rect">
            <a:avLst/>
          </a:prstGeom>
        </p:spPr>
        <p:txBody>
          <a:bodyPr anchor="b"/>
          <a:lstStyle>
            <a:lvl1pPr algn="r">
              <a:defRPr sz="4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presentation title</a:t>
            </a:r>
            <a:endParaRPr lang="en-ZA" dirty="0"/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030037" y="3042217"/>
            <a:ext cx="5760000" cy="615553"/>
          </a:xfrm>
        </p:spPr>
        <p:txBody>
          <a:bodyPr vert="horz" lIns="0" tIns="0" rIns="0" bIns="0" rtlCol="0" anchor="t">
            <a:spAutoFit/>
          </a:bodyPr>
          <a:lstStyle>
            <a:lvl1pPr>
              <a:defRPr lang="en-ZA" sz="4000" b="1" i="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subtitle</a:t>
            </a:r>
            <a:endParaRPr lang="en-ZA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030037" y="3797301"/>
            <a:ext cx="5760000" cy="332399"/>
          </a:xfrm>
        </p:spPr>
        <p:txBody>
          <a:bodyPr>
            <a:spAutoFit/>
          </a:bodyPr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562747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_white a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11422352_123.jp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836400" cy="68853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00700"/>
            <a:ext cx="12192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 userDrawn="1">
            <p:ph type="title" hasCustomPrompt="1"/>
          </p:nvPr>
        </p:nvSpPr>
        <p:spPr>
          <a:xfrm>
            <a:off x="1367160" y="1861012"/>
            <a:ext cx="7297869" cy="1041674"/>
          </a:xfrm>
          <a:prstGeom prst="rect">
            <a:avLst/>
          </a:prstGeom>
        </p:spPr>
        <p:txBody>
          <a:bodyPr anchor="b"/>
          <a:lstStyle>
            <a:lvl1pPr algn="r"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presentation title</a:t>
            </a:r>
            <a:endParaRPr lang="en-ZA" dirty="0"/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030037" y="3042217"/>
            <a:ext cx="5760000" cy="615553"/>
          </a:xfrm>
        </p:spPr>
        <p:txBody>
          <a:bodyPr vert="horz" lIns="0" tIns="0" rIns="0" bIns="0" rtlCol="0" anchor="t">
            <a:spAutoFit/>
          </a:bodyPr>
          <a:lstStyle>
            <a:lvl1pPr>
              <a:defRPr lang="en-ZA" sz="4000" b="1" i="0" cap="all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subtitle</a:t>
            </a:r>
            <a:endParaRPr lang="en-ZA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030037" y="3797301"/>
            <a:ext cx="5760000" cy="332399"/>
          </a:xfrm>
        </p:spPr>
        <p:txBody>
          <a:bodyPr>
            <a:spAutoFit/>
          </a:bodyPr>
          <a:lstStyle>
            <a:lvl1pPr algn="r"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94977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_blue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utterstock_511422352_12.jp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709401" cy="687517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 userDrawn="1">
            <p:ph type="title" hasCustomPrompt="1"/>
          </p:nvPr>
        </p:nvSpPr>
        <p:spPr>
          <a:xfrm>
            <a:off x="8342726" y="2013130"/>
            <a:ext cx="6287674" cy="435429"/>
          </a:xfrm>
          <a:prstGeom prst="rect">
            <a:avLst/>
          </a:prstGeom>
        </p:spPr>
        <p:txBody>
          <a:bodyPr anchor="ctr"/>
          <a:lstStyle>
            <a:lvl1pPr algn="l">
              <a:defRPr sz="3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ZA" dirty="0"/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531200" y="2565527"/>
            <a:ext cx="6289200" cy="461665"/>
          </a:xfrm>
        </p:spPr>
        <p:txBody>
          <a:bodyPr vert="horz" lIns="0" tIns="0" rIns="0" bIns="0" rtlCol="0" anchor="ctr">
            <a:spAutoFit/>
          </a:bodyPr>
          <a:lstStyle>
            <a:lvl1pPr algn="r">
              <a:defRPr lang="en-ZA" sz="3000" b="1" i="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subtitle</a:t>
            </a:r>
            <a:endParaRPr lang="en-ZA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7669198" y="3118759"/>
            <a:ext cx="3023477" cy="295466"/>
          </a:xfrm>
        </p:spPr>
        <p:txBody>
          <a:bodyPr wrap="square">
            <a:spAutoFit/>
          </a:bodyPr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body copy</a:t>
            </a:r>
            <a:endParaRPr lang="en-ZA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5697200" y="53340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rtl="0"/>
            <a:endParaRPr lang="en-US" sz="18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140200" y="-28702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rtl="0"/>
            <a:endParaRPr lang="en-US" sz="18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540" y="1"/>
            <a:ext cx="12222539" cy="687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294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6190782" y="5869265"/>
            <a:ext cx="54699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0"/>
            <a:r>
              <a:rPr lang="en-GB" sz="10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5 Simmonds Street Johannesburg 2001 / P O Box 7725 Johannesburg 2000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112403" y="6032556"/>
            <a:ext cx="54699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0"/>
            <a:r>
              <a:rPr lang="en-GB" sz="10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Tel +27 (0)11 636 9112 / Fax +27 (0)11 636 6299 / Mobile +27 (0)00 000 000</a:t>
            </a:r>
            <a:endParaRPr lang="en-GB" sz="1000" b="1" i="0" u="none" strike="noStrike" kern="12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6016292" y="6195847"/>
            <a:ext cx="5469998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rtl="0"/>
            <a:r>
              <a:rPr lang="en-GB" sz="1000" b="1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standardbank.com</a:t>
            </a:r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74422" y="2419622"/>
            <a:ext cx="3014777" cy="515166"/>
          </a:xfrm>
        </p:spPr>
        <p:txBody>
          <a:bodyPr vert="horz" wrap="square" lIns="0" tIns="0" rIns="0" bIns="0" rtlCol="0" anchor="ctr">
            <a:noAutofit/>
          </a:bodyPr>
          <a:lstStyle>
            <a:lvl1pPr algn="r">
              <a:defRPr lang="en-ZA" sz="5000" b="0" i="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THANK </a:t>
            </a:r>
            <a:endParaRPr lang="en-ZA" dirty="0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495108" y="2985681"/>
            <a:ext cx="3014777" cy="506456"/>
          </a:xfr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ZA" sz="5000" b="1" i="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YOU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035303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_white a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11422352_123.jpg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1226801" cy="68751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6190782" y="5869265"/>
            <a:ext cx="54699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0"/>
            <a:r>
              <a:rPr lang="en-GB" sz="10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5 Simmonds Street Johannesburg 2001 / P O Box 7725 Johannesburg 2000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112403" y="6032556"/>
            <a:ext cx="54699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0"/>
            <a:r>
              <a:rPr lang="en-GB" sz="10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Tel +27 (0)11 636 9112 / Fax +27 (0)11 636 6299 / Mobile +27 (0)00 000 000</a:t>
            </a:r>
            <a:endParaRPr lang="en-GB" sz="1000" b="1" i="0" u="none" strike="noStrike" kern="12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6016292" y="6195847"/>
            <a:ext cx="5469998" cy="1846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rtl="0"/>
            <a:r>
              <a:rPr lang="en-GB" sz="1000" b="1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standardbank.com</a:t>
            </a:r>
          </a:p>
        </p:txBody>
      </p:sp>
      <p:sp>
        <p:nvSpPr>
          <p:cNvPr id="13" name="Text Placeholder 1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043022" y="2419622"/>
            <a:ext cx="3014777" cy="515166"/>
          </a:xfrm>
        </p:spPr>
        <p:txBody>
          <a:bodyPr vert="horz" wrap="square" lIns="0" tIns="0" rIns="0" bIns="0" rtlCol="0" anchor="ctr">
            <a:noAutofit/>
          </a:bodyPr>
          <a:lstStyle>
            <a:lvl1pPr algn="r">
              <a:defRPr lang="en-ZA" sz="5000" b="0" i="0" cap="all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THANK </a:t>
            </a:r>
            <a:endParaRPr lang="en-ZA" dirty="0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8263708" y="2985681"/>
            <a:ext cx="3014777" cy="506456"/>
          </a:xfr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ZA" sz="5000" b="1" i="0" cap="all" baseline="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YOU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874878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le, sub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1736725"/>
            <a:ext cx="10728326" cy="43561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8069288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1736726"/>
            <a:ext cx="10728326" cy="43561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075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320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1736725"/>
            <a:ext cx="5412288" cy="436481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1" hasCustomPrompt="1"/>
          </p:nvPr>
        </p:nvSpPr>
        <p:spPr>
          <a:xfrm>
            <a:off x="6374950" y="2185852"/>
            <a:ext cx="5085213" cy="390697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ZA" dirty="0"/>
              <a:t>Add chart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373363" y="1736725"/>
            <a:ext cx="5086800" cy="285143"/>
          </a:xfrm>
        </p:spPr>
        <p:txBody>
          <a:bodyPr/>
          <a:lstStyle>
            <a:lvl1pPr>
              <a:defRPr sz="2000" b="1"/>
            </a:lvl1pPr>
          </a:lstStyle>
          <a:p>
            <a:pPr lvl="0"/>
            <a:r>
              <a:rPr lang="en-US" dirty="0"/>
              <a:t>Add Chart title</a:t>
            </a:r>
            <a:endParaRPr lang="en-ZA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125101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384758" y="1736725"/>
            <a:ext cx="5075405" cy="436481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1736725"/>
            <a:ext cx="5412288" cy="436481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25804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6288964" y="1736725"/>
            <a:ext cx="5171199" cy="2103756"/>
          </a:xfrm>
        </p:spPr>
        <p:txBody>
          <a:bodyPr/>
          <a:lstStyle>
            <a:lvl1pPr>
              <a:defRPr sz="1800"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31838" y="1736725"/>
            <a:ext cx="5412288" cy="21037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6288964" y="3989069"/>
            <a:ext cx="5171199" cy="2103756"/>
          </a:xfrm>
        </p:spPr>
        <p:txBody>
          <a:bodyPr/>
          <a:lstStyle>
            <a:lvl1pPr>
              <a:defRPr sz="1800"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731838" y="3989069"/>
            <a:ext cx="5412288" cy="210375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252287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31839" y="1736725"/>
            <a:ext cx="5277076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56421" y="1736725"/>
            <a:ext cx="5203742" cy="43561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1800" baseline="0"/>
            </a:lvl1pPr>
            <a:lvl2pPr marL="463550" indent="-457200">
              <a:buFont typeface="+mj-lt"/>
              <a:buAutoNum type="arabicPeriod"/>
              <a:defRPr sz="2000"/>
            </a:lvl2pPr>
            <a:lvl3pPr marL="688975" indent="-457200">
              <a:buFont typeface="+mj-lt"/>
              <a:buAutoNum type="arabicPeriod"/>
              <a:defRPr sz="2000"/>
            </a:lvl3pPr>
            <a:lvl4pPr marL="950913" indent="-457200">
              <a:buFont typeface="+mj-lt"/>
              <a:buAutoNum type="arabicPeriod"/>
              <a:defRPr sz="2000"/>
            </a:lvl4pPr>
            <a:lvl5pPr marL="1249362" indent="-457200"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Add numbered list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179787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31838" y="1736726"/>
            <a:ext cx="10728325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670766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31838" y="1736725"/>
            <a:ext cx="10728325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4465890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9736314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731838" y="1736725"/>
            <a:ext cx="5242242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6217921" y="1736725"/>
            <a:ext cx="5242242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647843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731838" y="1736726"/>
            <a:ext cx="3422472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4299889" y="1736725"/>
            <a:ext cx="3563937" cy="2103753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8018640" y="1736726"/>
            <a:ext cx="3441523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20" hasCustomPrompt="1"/>
          </p:nvPr>
        </p:nvSpPr>
        <p:spPr>
          <a:xfrm>
            <a:off x="4299889" y="3989072"/>
            <a:ext cx="3563937" cy="2103753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914104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 fou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-1298" y="-10105"/>
            <a:ext cx="4058948" cy="6868106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 hasCustomPrompt="1"/>
          </p:nvPr>
        </p:nvSpPr>
        <p:spPr>
          <a:xfrm>
            <a:off x="4176551" y="0"/>
            <a:ext cx="3837600" cy="33528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8133052" y="-10105"/>
            <a:ext cx="4058948" cy="6868106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8" hasCustomPrompt="1"/>
          </p:nvPr>
        </p:nvSpPr>
        <p:spPr>
          <a:xfrm>
            <a:off x="4176551" y="3512361"/>
            <a:ext cx="3837600" cy="3345639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17667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/>
          <p:cNvSpPr>
            <a:spLocks noGrp="1"/>
          </p:cNvSpPr>
          <p:nvPr>
            <p:ph type="tbl" sz="quarter" idx="15" hasCustomPrompt="1"/>
          </p:nvPr>
        </p:nvSpPr>
        <p:spPr>
          <a:xfrm>
            <a:off x="731838" y="1736726"/>
            <a:ext cx="10728325" cy="4356100"/>
          </a:xfrm>
        </p:spPr>
        <p:txBody>
          <a:bodyPr/>
          <a:lstStyle>
            <a:lvl1pPr>
              <a:defRPr/>
            </a:lvl1pPr>
          </a:lstStyle>
          <a:p>
            <a:r>
              <a:rPr lang="en-ZA" dirty="0"/>
              <a:t>Add table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734333" y="914654"/>
            <a:ext cx="8993867" cy="266445"/>
          </a:xfrm>
        </p:spPr>
        <p:txBody>
          <a:bodyPr/>
          <a:lstStyle>
            <a:lvl1pPr>
              <a:lnSpc>
                <a:spcPct val="100000"/>
              </a:lnSpc>
              <a:defRPr sz="1600" b="0" cap="all" baseline="0"/>
            </a:lvl1pPr>
          </a:lstStyle>
          <a:p>
            <a:pPr lvl="0"/>
            <a:r>
              <a:rPr lang="en-US" dirty="0"/>
              <a:t>Add slide subtitle</a:t>
            </a:r>
            <a:endParaRPr lang="en-ZA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537710"/>
            <a:ext cx="9000000" cy="351382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US" sz="2400" b="1" i="0" cap="all" baseline="0" smtClean="0">
                <a:latin typeface="+mj-lt"/>
                <a:ea typeface="+mj-ea"/>
                <a:cs typeface="+mj-cs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ZA"/>
            </a:lvl5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16152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7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82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1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8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21" Type="http://schemas.openxmlformats.org/officeDocument/2006/relationships/image" Target="../media/image18.png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MIO_LOGOPLACEHOLDER#" hidden="1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  <p:sp>
        <p:nvSpPr>
          <p:cNvPr id="4" name="empower - DO NOT DELETE!!!" hidden="1">
            <a:extLst>
              <a:ext uri="{FF2B5EF4-FFF2-40B4-BE49-F238E27FC236}">
                <a16:creationId xmlns:a16="http://schemas.microsoft.com/office/drawing/2014/main" id="{C272ACB4-3EDB-4D02-8A13-77F6C4457931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2A80D41-E2E9-4573-A803-CE8E86B92B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0216" y="1558344"/>
            <a:ext cx="11191568" cy="4618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777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45" r:id="rId17"/>
    <p:sldLayoutId id="2147483746" r:id="rId18"/>
    <p:sldLayoutId id="2147483730" r:id="rId19"/>
    <p:sldLayoutId id="2147483731" r:id="rId20"/>
    <p:sldLayoutId id="2147483732" r:id="rId21"/>
    <p:sldLayoutId id="2147483733" r:id="rId22"/>
    <p:sldLayoutId id="2147483734" r:id="rId23"/>
    <p:sldLayoutId id="2147483735" r:id="rId24"/>
    <p:sldLayoutId id="2147483736" r:id="rId25"/>
    <p:sldLayoutId id="2147483737" r:id="rId26"/>
    <p:sldLayoutId id="2147483738" r:id="rId27"/>
    <p:sldLayoutId id="2147483739" r:id="rId28"/>
    <p:sldLayoutId id="2147483740" r:id="rId29"/>
    <p:sldLayoutId id="2147483741" r:id="rId30"/>
    <p:sldLayoutId id="2147483742" r:id="rId31"/>
    <p:sldLayoutId id="2147483747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450000" indent="-27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312" userDrawn="1">
          <p15:clr>
            <a:srgbClr val="F26B43"/>
          </p15:clr>
        </p15:guide>
        <p15:guide id="6" orient="horz" userDrawn="1">
          <p15:clr>
            <a:srgbClr val="000000"/>
          </p15:clr>
        </p15:guide>
        <p15:guide id="7" orient="horz" pos="4008" userDrawn="1">
          <p15:clr>
            <a:srgbClr val="F26B43"/>
          </p15:clr>
        </p15:guide>
        <p15:guide id="8" orient="horz" pos="1152" userDrawn="1">
          <p15:clr>
            <a:srgbClr val="F26B43"/>
          </p15:clr>
        </p15:guide>
        <p15:guide id="9" orient="horz" pos="3696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pos="3696" userDrawn="1">
          <p15:clr>
            <a:srgbClr val="F26B43"/>
          </p15:clr>
        </p15:guide>
        <p15:guide id="12" pos="3984" userDrawn="1">
          <p15:clr>
            <a:srgbClr val="F26B43"/>
          </p15:clr>
        </p15:guide>
        <p15:guide id="13" pos="816" userDrawn="1">
          <p15:clr>
            <a:srgbClr val="F26B43"/>
          </p15:clr>
        </p15:guide>
        <p15:guide id="14" pos="7680" userDrawn="1">
          <p15:clr>
            <a:srgbClr val="000000"/>
          </p15:clr>
        </p15:guide>
        <p15:guide id="15" userDrawn="1">
          <p15:clr>
            <a:srgbClr val="000000"/>
          </p15:clr>
        </p15:guide>
        <p15:guide id="16" orient="horz" pos="4320" userDrawn="1">
          <p15:clr>
            <a:srgbClr val="00000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248_SBG_GroupPowerPoint_Template_20150720_TopEar_Dark.png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34483" cy="1440000"/>
          </a:xfrm>
          <a:prstGeom prst="rect">
            <a:avLst/>
          </a:prstGeom>
        </p:spPr>
      </p:pic>
      <p:pic>
        <p:nvPicPr>
          <p:cNvPr id="7" name="Picture 6" descr="SBG_Progress Symbol_RGB-01.png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7299" y="288604"/>
            <a:ext cx="1099656" cy="1214091"/>
          </a:xfrm>
          <a:prstGeom prst="rect">
            <a:avLst/>
          </a:prstGeom>
        </p:spPr>
      </p:pic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>
          <a:xfrm>
            <a:off x="731838" y="1736726"/>
            <a:ext cx="10728325" cy="4356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Add first level body copy</a:t>
            </a:r>
          </a:p>
          <a:p>
            <a:pPr lvl="1"/>
            <a:r>
              <a:rPr lang="en-US" dirty="0"/>
              <a:t>First level bullet 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ZA" dirty="0"/>
          </a:p>
        </p:txBody>
      </p:sp>
      <p:sp>
        <p:nvSpPr>
          <p:cNvPr id="10" name="TextBox 9"/>
          <p:cNvSpPr txBox="1"/>
          <p:nvPr/>
        </p:nvSpPr>
        <p:spPr>
          <a:xfrm>
            <a:off x="549275" y="6313713"/>
            <a:ext cx="4511040" cy="1393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rtl="0"/>
            <a:r>
              <a:rPr lang="en-US" sz="800" b="1" i="0" u="none" strike="noStrike" kern="1200" cap="all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Intelligent automation</a:t>
            </a:r>
            <a:endParaRPr lang="en-ZA" sz="800" b="1" i="0" u="none" strike="noStrike" kern="1200" cap="all" baseline="30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8" y="530589"/>
            <a:ext cx="9000000" cy="34897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US" dirty="0"/>
              <a:t>Add slide title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016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  <p:sldLayoutId id="2147483767" r:id="rId18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lang="en-ZA" sz="2400" b="1" i="0" kern="1200" cap="all" baseline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82563" indent="-176213" algn="l" defTabSz="685800" rtl="0" eaLnBrk="1" latinLnBrk="0" hangingPunct="1">
        <a:lnSpc>
          <a:spcPct val="120000"/>
        </a:lnSpc>
        <a:spcBef>
          <a:spcPts val="0"/>
        </a:spcBef>
        <a:buClr>
          <a:schemeClr val="tx1"/>
        </a:buClr>
        <a:buSzPct val="140000"/>
        <a:buFont typeface="Arial" panose="020B0604020202020204" pitchFamily="34" charset="0"/>
        <a:buChar char="•"/>
        <a:defRPr sz="1800" b="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44500" indent="-212725" algn="l" defTabSz="685800" rtl="0" eaLnBrk="1" latinLnBrk="0" hangingPunct="1">
        <a:lnSpc>
          <a:spcPct val="120000"/>
        </a:lnSpc>
        <a:spcBef>
          <a:spcPts val="0"/>
        </a:spcBef>
        <a:buClr>
          <a:schemeClr val="tx1"/>
        </a:buClr>
        <a:buSzPct val="100000"/>
        <a:buFont typeface="Calibri" panose="020F0502020204030204" pitchFamily="34" charset="0"/>
        <a:buChar char="─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661988" indent="-168275" algn="l" defTabSz="685800" rtl="0" eaLnBrk="1" latinLnBrk="0" hangingPunct="1">
        <a:lnSpc>
          <a:spcPct val="120000"/>
        </a:lnSpc>
        <a:spcBef>
          <a:spcPts val="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984250" indent="-192088" algn="l" defTabSz="685800" rtl="0" eaLnBrk="1" latinLnBrk="0" hangingPunct="1">
        <a:lnSpc>
          <a:spcPct val="120000"/>
        </a:lnSpc>
        <a:spcBef>
          <a:spcPts val="0"/>
        </a:spcBef>
        <a:buClr>
          <a:schemeClr val="tx1"/>
        </a:buClr>
        <a:buSzPct val="100000"/>
        <a:buFont typeface="Calibri" panose="020F0502020204030204" pitchFamily="34" charset="0"/>
        <a:buChar char="─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799">
          <p15:clr>
            <a:srgbClr val="F26B43"/>
          </p15:clr>
        </p15:guide>
        <p15:guide id="1" pos="461">
          <p15:clr>
            <a:srgbClr val="F26B43"/>
          </p15:clr>
        </p15:guide>
        <p15:guide id="2" orient="horz" pos="3838">
          <p15:clr>
            <a:srgbClr val="F26B43"/>
          </p15:clr>
        </p15:guide>
        <p15:guide id="3" pos="7219">
          <p15:clr>
            <a:srgbClr val="F26B43"/>
          </p15:clr>
        </p15:guide>
        <p15:guide id="5" orient="horz" pos="1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26.pn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r="-3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3A3BD-5164-4157-A53B-16CEBE2126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OCR Quality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303D5FD-C11D-48A5-AA8C-94F896754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1" y="3152120"/>
            <a:ext cx="11201400" cy="1828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3" name="Picture Placeholder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C22DF8A-17C8-4981-9F62-3E2C25738A5F}"/>
              </a:ext>
            </a:extLst>
          </p:cNvPr>
          <p:cNvPicPr>
            <a:picLocks noGrp="1" noChangeAspect="1"/>
          </p:cNvPicPr>
          <p:nvPr>
            <p:ph type="pic" sz="quarter" idx="13"/>
            <p:custDataLst>
              <p:tags r:id="rId1"/>
            </p:custDataLst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25D415-2E89-4EEC-8850-0D545309C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4C3DEC-09C6-416D-94F8-63C0BBCB6F51}"/>
              </a:ext>
            </a:extLst>
          </p:cNvPr>
          <p:cNvSpPr/>
          <p:nvPr/>
        </p:nvSpPr>
        <p:spPr>
          <a:xfrm>
            <a:off x="495300" y="3935603"/>
            <a:ext cx="3192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</a:rPr>
              <a:t>Data Tagging Process</a:t>
            </a:r>
          </a:p>
        </p:txBody>
      </p:sp>
    </p:spTree>
    <p:extLst>
      <p:ext uri="{BB962C8B-B14F-4D97-AF65-F5344CB8AC3E}">
        <p14:creationId xmlns:p14="http://schemas.microsoft.com/office/powerpoint/2010/main" val="304696536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057-0C88-47CE-B8BD-007800850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890" y="673553"/>
            <a:ext cx="11199019" cy="20574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Original OCR Quality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F1467-F21C-4784-88A8-764FE13B5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FA979E-C383-438A-8213-847687645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7431E1-749A-40D3-BF82-4A693CC2C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988" y="1371600"/>
            <a:ext cx="4747412" cy="48128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088074-BDC2-4D14-B114-53A22CA96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762" y="1371600"/>
            <a:ext cx="4345547" cy="4993518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979927-2F3A-416D-A12B-7713E424F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835481"/>
              </p:ext>
            </p:extLst>
          </p:nvPr>
        </p:nvGraphicFramePr>
        <p:xfrm>
          <a:off x="576943" y="5178607"/>
          <a:ext cx="1157804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3063">
                  <a:extLst>
                    <a:ext uri="{9D8B030D-6E8A-4147-A177-3AD203B41FA5}">
                      <a16:colId xmlns:a16="http://schemas.microsoft.com/office/drawing/2014/main" val="3626175438"/>
                    </a:ext>
                  </a:extLst>
                </a:gridCol>
                <a:gridCol w="6244983">
                  <a:extLst>
                    <a:ext uri="{9D8B030D-6E8A-4147-A177-3AD203B41FA5}">
                      <a16:colId xmlns:a16="http://schemas.microsoft.com/office/drawing/2014/main" val="27964295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  <a:endParaRPr lang="en-US" sz="1800" b="0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Good resolution, optimal font size and style, no noise and other defects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endParaRPr lang="en-US" sz="1800" b="0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Complicated font styles, handwritten text, bar codes and logo will not be recognized well and may cause additional noise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301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842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F97B-D9C3-4394-A289-61B62D8EA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Bad OCR Check-Box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3200" dirty="0"/>
              <a:t>1. Most of the fields are corrupted</a:t>
            </a:r>
            <a:br>
              <a:rPr lang="en-US" sz="3200" dirty="0"/>
            </a:br>
            <a:r>
              <a:rPr lang="en-US" sz="3200" dirty="0"/>
              <a:t>2. Too many misprints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5D9372-44AE-4FDA-8DAB-EBC9EB00B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D0770-7412-4AEA-A95A-3475D3706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AutoShape 2" descr="https://kb.workfusion.com/download/attachments/52404501/image2018-10-9_16-36-27.png?version=1&amp;modificationDate=1539092186593&amp;api=v2&amp;effects=border-simple,blur-border">
            <a:extLst>
              <a:ext uri="{FF2B5EF4-FFF2-40B4-BE49-F238E27FC236}">
                <a16:creationId xmlns:a16="http://schemas.microsoft.com/office/drawing/2014/main" id="{1472C35B-17F9-4020-942E-7583A111E7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E15657-D172-4393-A996-70F9CD376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086" y="684845"/>
            <a:ext cx="5050971" cy="56802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F8F83BD-92E3-43E9-ADCB-0C41356CF76D}"/>
              </a:ext>
            </a:extLst>
          </p:cNvPr>
          <p:cNvSpPr/>
          <p:nvPr/>
        </p:nvSpPr>
        <p:spPr>
          <a:xfrm>
            <a:off x="8931362" y="4555986"/>
            <a:ext cx="1123406" cy="287383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098A347-7AE5-4633-A685-ECAF275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613" y="4287860"/>
            <a:ext cx="1158340" cy="32311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06D9644-33BC-4BD4-82DE-A406F31FC71E}"/>
              </a:ext>
            </a:extLst>
          </p:cNvPr>
          <p:cNvSpPr/>
          <p:nvPr/>
        </p:nvSpPr>
        <p:spPr>
          <a:xfrm>
            <a:off x="8996688" y="2890545"/>
            <a:ext cx="1123406" cy="287383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00" b="0" i="0" u="none" baseline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0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B7D67-D840-41CD-A1B2-6673F5B2E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Changed Structure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285187-D18C-4890-BE14-DA76E4B617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5506702"/>
            <a:ext cx="11199019" cy="2436018"/>
          </a:xfrm>
        </p:spPr>
        <p:txBody>
          <a:bodyPr>
            <a:normAutofit/>
          </a:bodyPr>
          <a:lstStyle/>
          <a:p>
            <a:r>
              <a:rPr lang="en-US" sz="2800" dirty="0"/>
              <a:t>Original document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81A3C1-1A16-457C-B037-AC68A8B26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40B61E-CEDA-45AA-8E96-C4A8E13D6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1A7E96-8911-4337-BC1C-459C20121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304841"/>
            <a:ext cx="541972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4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375C5-086F-4903-82D4-97B6BE5F7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347" y="956586"/>
            <a:ext cx="11199019" cy="2057400"/>
          </a:xfrm>
        </p:spPr>
        <p:txBody>
          <a:bodyPr/>
          <a:lstStyle/>
          <a:p>
            <a:r>
              <a:rPr lang="en-US" dirty="0"/>
              <a:t>Changed Structure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F66719-B90C-4BB3-9B98-595E9F4A6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08254" y="5335150"/>
            <a:ext cx="11199019" cy="2436018"/>
          </a:xfrm>
        </p:spPr>
        <p:txBody>
          <a:bodyPr>
            <a:normAutofit/>
          </a:bodyPr>
          <a:lstStyle/>
          <a:p>
            <a:r>
              <a:rPr lang="en-US" sz="2800" dirty="0"/>
              <a:t>OCRed document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B63D6A-1908-4B44-9D31-184B63244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671E57-AB97-4B3B-A3C3-DEE3B3800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5CD513-86B1-4EC2-B0EA-84DE808C3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47" y="1933565"/>
            <a:ext cx="5981292" cy="46423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397188-728B-456D-8CEA-198D9A91F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54" y="1929593"/>
            <a:ext cx="49720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51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DE0AA-C33E-458E-AE2D-8CACB424C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is not recognized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9F632-0531-4A8D-ACDC-8994D6C2A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1B72A1-DF77-4132-9444-551113571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2289CC-4604-499D-BC45-CCD9B09B0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CA7FDF-0177-4DA3-BD70-A862F799B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2416629"/>
            <a:ext cx="10903503" cy="1882768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CE63579-B258-4B6E-B7B3-D3271B820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94758"/>
              </p:ext>
            </p:extLst>
          </p:nvPr>
        </p:nvGraphicFramePr>
        <p:xfrm>
          <a:off x="495300" y="5020894"/>
          <a:ext cx="10906114" cy="1344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3057">
                  <a:extLst>
                    <a:ext uri="{9D8B030D-6E8A-4147-A177-3AD203B41FA5}">
                      <a16:colId xmlns:a16="http://schemas.microsoft.com/office/drawing/2014/main" val="1319542817"/>
                    </a:ext>
                  </a:extLst>
                </a:gridCol>
                <a:gridCol w="5453057">
                  <a:extLst>
                    <a:ext uri="{9D8B030D-6E8A-4147-A177-3AD203B41FA5}">
                      <a16:colId xmlns:a16="http://schemas.microsoft.com/office/drawing/2014/main" val="1641580505"/>
                    </a:ext>
                  </a:extLst>
                </a:gridCol>
              </a:tblGrid>
              <a:tr h="672112">
                <a:tc>
                  <a:txBody>
                    <a:bodyPr/>
                    <a:lstStyle/>
                    <a:p>
                      <a:r>
                        <a:rPr lang="en-US" dirty="0"/>
                        <a:t>Data Set collection 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Production Solution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335917"/>
                  </a:ext>
                </a:extLst>
              </a:tr>
              <a:tr h="672112">
                <a:tc>
                  <a:txBody>
                    <a:bodyPr/>
                    <a:lstStyle/>
                    <a:p>
                      <a:r>
                        <a:rPr lang="en-US" dirty="0"/>
                        <a:t>Select 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Type the value manually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101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027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F6D91-6E66-4723-908A-CDD6C1119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is corrupted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014D0-ACBF-463A-B59A-E7F81D6C23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C41839-1C5A-4BD1-AE57-6D9FDF1CB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WorkFusion PPT template 2018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C3379-7153-4634-A464-FCE4CE14D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692DEB-4342-4318-A584-06E6BD98F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2144004"/>
            <a:ext cx="11196638" cy="2342234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C0DF52E-CE86-4B56-9084-C968DBC2C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988887"/>
              </p:ext>
            </p:extLst>
          </p:nvPr>
        </p:nvGraphicFramePr>
        <p:xfrm>
          <a:off x="548741" y="4810053"/>
          <a:ext cx="11145578" cy="1187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8944">
                  <a:extLst>
                    <a:ext uri="{9D8B030D-6E8A-4147-A177-3AD203B41FA5}">
                      <a16:colId xmlns:a16="http://schemas.microsoft.com/office/drawing/2014/main" val="1319542817"/>
                    </a:ext>
                  </a:extLst>
                </a:gridCol>
                <a:gridCol w="4746634">
                  <a:extLst>
                    <a:ext uri="{9D8B030D-6E8A-4147-A177-3AD203B41FA5}">
                      <a16:colId xmlns:a16="http://schemas.microsoft.com/office/drawing/2014/main" val="1641580505"/>
                    </a:ext>
                  </a:extLst>
                </a:gridCol>
              </a:tblGrid>
              <a:tr h="547682">
                <a:tc>
                  <a:txBody>
                    <a:bodyPr/>
                    <a:lstStyle/>
                    <a:p>
                      <a:r>
                        <a:rPr lang="en-US" dirty="0"/>
                        <a:t>Data Set collection 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Production Solution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335917"/>
                  </a:ext>
                </a:extLst>
              </a:tr>
              <a:tr h="547682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dirty="0"/>
                        <a:t>Value is totally corrupted - select n/a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dirty="0"/>
                        <a:t>Value contains misprints – tag and correct the 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Type the value manually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101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7577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NATIVESECTIONS" val="﻿&lt;?xml version=&quot;1.0&quot; encoding=&quot;utf-8&quot;?&gt;&lt;ArrayOfNativeSection xmlns:xsi=&quot;http://www.w3.org/2001/XMLSchema-instance&quot; xmlns:xsd=&quot;http://www.w3.org/2001/XMLSchema&quot;&gt;&lt;NativeSection&gt;&lt;Name&gt;Introductions&lt;/Name&gt;&lt;FirstSlideIndex&gt;3&lt;/FirstSlideIndex&gt;&lt;SlidesCount&gt;4&lt;/SlidesCount&gt;&lt;SlideIDs /&gt;&lt;SlideGuids /&gt;&lt;/NativeSection&gt;&lt;NativeSection&gt;&lt;Name&gt;Day 1&lt;/Name&gt;&lt;FirstSlideIndex&gt;7&lt;/FirstSlideIndex&gt;&lt;SlidesCount&gt;5&lt;/SlidesCount&gt;&lt;SlideIDs /&gt;&lt;SlideGuids&gt;&lt;guid&gt;c4aae45b-2645-4cbb-a3e2-9ba57bf862ca&lt;/guid&gt;&lt;guid&gt;c4aae45b-2645-4cbb-a3e2-9ba57bf862ca&lt;/guid&gt;&lt;guid&gt;c4aae45b-2645-4cbb-a3e2-9ba57bf862ca&lt;/guid&gt;&lt;guid&gt;c4aae45b-2645-4cbb-a3e2-9ba57bf862ca&lt;/guid&gt;&lt;guid&gt;c4aae45b-2645-4cbb-a3e2-9ba57bf862ca&lt;/guid&gt;&lt;/SlideGuids&gt;&lt;/NativeSection&gt;&lt;NativeSection&gt;&lt;Name&gt;Day 2&lt;/Name&gt;&lt;FirstSlideIndex&gt;12&lt;/FirstSlideIndex&gt;&lt;SlidesCount&gt;3&lt;/SlidesCount&gt;&lt;SlideIDs /&gt;&lt;SlideGuids&gt;&lt;guid&gt;c4aae45b-2645-4cbb-a3e2-9ba57bf862ca&lt;/guid&gt;&lt;guid&gt;c4aae45b-2645-4cbb-a3e2-9ba57bf862ca&lt;/guid&gt;&lt;guid&gt;c4aae45b-2645-4cbb-a3e2-9ba57bf862ca&lt;/guid&gt;&lt;/SlideGuids&gt;&lt;/NativeSection&gt;&lt;NativeSection&gt;&lt;Name&gt;Day 3&lt;/Name&gt;&lt;FirstSlideIndex&gt;15&lt;/FirstSlideIndex&gt;&lt;SlidesCount&gt;3&lt;/SlidesCount&gt;&lt;SlideIDs /&gt;&lt;SlideGuids&gt;&lt;guid&gt;c4aae45b-2645-4cbb-a3e2-9ba57bf862ca&lt;/guid&gt;&lt;guid&gt;c4aae45b-2645-4cbb-a3e2-9ba57bf862ca&lt;/guid&gt;&lt;guid&gt;c4aae45b-2645-4cbb-a3e2-9ba57bf862ca&lt;/guid&gt;&lt;/SlideGuids&gt;&lt;/NativeSection&gt;&lt;NativeSection&gt;&lt;Name&gt;Day 4&lt;/Name&gt;&lt;FirstSlideIndex&gt;18&lt;/FirstSlideIndex&gt;&lt;SlidesCount&gt;4&lt;/SlidesCount&gt;&lt;SlideIDs /&gt;&lt;SlideGuids&gt;&lt;guid&gt;c4aae45b-2645-4cbb-a3e2-9ba57bf862ca&lt;/guid&gt;&lt;guid&gt;c4aae45b-2645-4cbb-a3e2-9ba57bf862ca&lt;/guid&gt;&lt;guid&gt;c4aae45b-2645-4cbb-a3e2-9ba57bf862ca&lt;/guid&gt;&lt;guid&gt;c4aae45b-2645-4cbb-a3e2-9ba57bf862ca&lt;/guid&gt;&lt;/SlideGuids&gt;&lt;/NativeSection&gt;&lt;NativeSection&gt;&lt;Name&gt;Day 5&lt;/Name&gt;&lt;FirstSlideIndex&gt;22&lt;/FirstSlideIndex&gt;&lt;SlidesCount&gt;6&lt;/SlidesCount&gt;&lt;SlideIDs /&gt;&lt;SlideGuids&gt;&lt;guid&gt;c4aae45b-2645-4cbb-a3e2-9ba57bf862ca&lt;/guid&gt;&lt;guid&gt;c4aae45b-2645-4cbb-a3e2-9ba57bf862ca&lt;/guid&gt;&lt;guid&gt;c4aae45b-2645-4cbb-a3e2-9ba57bf862ca&lt;/guid&gt;&lt;guid&gt;c4aae45b-2645-4cbb-a3e2-9ba57bf862ca&lt;/guid&gt;&lt;/SlideGuids&gt;&lt;/NativeSection&gt;&lt;/ArrayOfNativeSection&gt;"/>
  <p:tag name="MIO_CHANGETRACK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26"/>
  <p:tag name="MIO_SHOW_DATE" val="False"/>
  <p:tag name="MIO_SHOW_FOOTER" val="False"/>
  <p:tag name="MIO_SHOW_PAGENUMBER" val="True"/>
  <p:tag name="MIO_AVOID_BLANK_LAYOUT" val="True"/>
  <p:tag name="MIO_CD_LAYOUT_VALID_AREA" val="False"/>
  <p:tag name="MIO_NUMBER_OF_VALID_LAYOUTS" val="31"/>
  <p:tag name="MIO_HDS" val="True"/>
  <p:tag name="MIO_SKIPVERSION" val="01.01.0001 00:00:00"/>
  <p:tag name="MIO_EKGUID" val="f4022f0a-4b45-419b-a7c3-07cd113dac71"/>
  <p:tag name="MIO_UPDATE" val="True"/>
  <p:tag name="MIO_VERSION" val="20.07.2018 11:08:56"/>
  <p:tag name="MIO_DBID" val="25C89224-3BD0-4DAE-9699-6AD9CAF4AB96"/>
  <p:tag name="MIO_LASTDOWNLOADED" val="20.07.2018 11:09:55"/>
  <p:tag name="MIO_OBJECTNAME" val="WorkFusion"/>
  <p:tag name="MIO_CDID" val="907948af-5bb4-409c-935c-992ffc2213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8852448-e5a4-40c6-898a-1ae2938b71ee"/>
  <p:tag name="MIO_EKGUID" val="5dfab20a-010c-4c76-bb15-6cf498b8535b"/>
  <p:tag name="MIO_UPDATE" val="True"/>
  <p:tag name="MIO_VERSION" val="20.07.2018 11:25:55"/>
  <p:tag name="MIO_DBID" val="25C89224-3BD0-4DAE-9699-6AD9CAF4AB96"/>
  <p:tag name="MIO_LASTDOWNLOADED" val="20.07.2018 11:30:03"/>
  <p:tag name="MIO_OBJECTNAME" val="Logo 2018 - Logo - Orange"/>
  <p:tag name="MIO_LASTEDITORNAME" val="rpaexpress "/>
</p:tagLst>
</file>

<file path=ppt/theme/theme1.xml><?xml version="1.0" encoding="utf-8"?>
<a:theme xmlns:a="http://schemas.openxmlformats.org/drawingml/2006/main" name="WorkFusion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Hellix / Roboto">
      <a:majorFont>
        <a:latin typeface="Hellix"/>
        <a:ea typeface=""/>
        <a:cs typeface=""/>
      </a:majorFont>
      <a:minorFont>
        <a:latin typeface="Roboto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 rtl="0" eaLnBrk="1" fontAlgn="auto" hangingPunct="1">
          <a:lnSpc>
            <a:spcPct val="9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272B30"/>
            </a:solidFill>
            <a:latin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57205 workplace ppt">
  <a:themeElements>
    <a:clrScheme name="Standard Bank_BU">
      <a:dk1>
        <a:srgbClr val="0033A1"/>
      </a:dk1>
      <a:lt1>
        <a:sysClr val="window" lastClr="FFFFFF"/>
      </a:lt1>
      <a:dk2>
        <a:srgbClr val="0A2240"/>
      </a:dk2>
      <a:lt2>
        <a:srgbClr val="00A1E0"/>
      </a:lt2>
      <a:accent1>
        <a:srgbClr val="00AF43"/>
      </a:accent1>
      <a:accent2>
        <a:srgbClr val="FFB81D"/>
      </a:accent2>
      <a:accent3>
        <a:srgbClr val="00A1B0"/>
      </a:accent3>
      <a:accent4>
        <a:srgbClr val="AA0050"/>
      </a:accent4>
      <a:accent5>
        <a:srgbClr val="665EC7"/>
      </a:accent5>
      <a:accent6>
        <a:srgbClr val="7C868D"/>
      </a:accent6>
      <a:hlink>
        <a:srgbClr val="0033A1"/>
      </a:hlink>
      <a:folHlink>
        <a:srgbClr val="0A2240"/>
      </a:folHlink>
    </a:clrScheme>
    <a:fontScheme name="Custom 1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tx1"/>
          </a:solidFill>
        </a:ln>
        <a:effectLst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rtl="0">
          <a:defRPr sz="1800" b="0" i="0" u="none" strike="noStrike" kern="1200" baseline="0" dirty="0" err="1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arsus" id="{2B6269C7-A178-44A8-859C-421FF4BCD64F}" vid="{DF86417F-789E-411B-BE2F-6BD1436E7515}"/>
    </a:ext>
  </a:extLst>
</a:theme>
</file>

<file path=ppt/theme/theme3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770BD70-AD56-4142-867A-24F746839ECE}">
  <we:reference id="wa104178141" version="3.10.0.52" store="en-US" storeType="OMEX"/>
  <we:alternateReferences>
    <we:reference id="wa104178141" version="3.10.0.52" store="WA104178141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AA089712A10C488868C831D81D3A22" ma:contentTypeVersion="2" ma:contentTypeDescription="Create a new document." ma:contentTypeScope="" ma:versionID="b4537fc3b212fdd32cda856e32803096">
  <xsd:schema xmlns:xsd="http://www.w3.org/2001/XMLSchema" xmlns:xs="http://www.w3.org/2001/XMLSchema" xmlns:p="http://schemas.microsoft.com/office/2006/metadata/properties" xmlns:ns2="9dc4ab4e-c982-4902-b014-356206cbd3e7" targetNamespace="http://schemas.microsoft.com/office/2006/metadata/properties" ma:root="true" ma:fieldsID="a7e45d91f680d3f161b8a413ff340f97" ns2:_="">
    <xsd:import namespace="9dc4ab4e-c982-4902-b014-356206cbd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c4ab4e-c982-4902-b014-356206cbd3e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10380E-E691-454D-BAB4-6DA5291184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c4ab4e-c982-4902-b014-356206cbd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3D76FD-DC82-4CA2-8F17-5C1AC57B97B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55F6AF-2AAB-44AB-B2A5-0ED7650EA5DD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dc4ab4e-c982-4902-b014-356206cbd3e7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12765</TotalTime>
  <Words>137</Words>
  <Application>Microsoft Office PowerPoint</Application>
  <PresentationFormat>Widescreen</PresentationFormat>
  <Paragraphs>37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Bliss Pro</vt:lpstr>
      <vt:lpstr>Calibri</vt:lpstr>
      <vt:lpstr>Hellix</vt:lpstr>
      <vt:lpstr>Hellix SemiBold</vt:lpstr>
      <vt:lpstr>Roboto Light</vt:lpstr>
      <vt:lpstr>WorkFusion</vt:lpstr>
      <vt:lpstr>257205 workplace ppt</vt:lpstr>
      <vt:lpstr>OCR Quality </vt:lpstr>
      <vt:lpstr>Original OCR Quality</vt:lpstr>
      <vt:lpstr>Bad OCR Check-Box   1. Most of the fields are corrupted 2. Too many misprints</vt:lpstr>
      <vt:lpstr>Changed Structure</vt:lpstr>
      <vt:lpstr>Changed Structure</vt:lpstr>
      <vt:lpstr>Value is not recognized</vt:lpstr>
      <vt:lpstr>Value is corrupted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rpaexpress</dc:creator>
  <cp:lastModifiedBy>Anastasia Shchura</cp:lastModifiedBy>
  <cp:revision>199</cp:revision>
  <dcterms:created xsi:type="dcterms:W3CDTF">2018-04-17T21:43:00Z</dcterms:created>
  <dcterms:modified xsi:type="dcterms:W3CDTF">2019-03-27T09:37:26Z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0x010100F5AA089712A10C488868C831D81D3A22</vt:lpwstr>
  </property>
</Properties>
</file>