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1221" r:id="rId3"/>
    <p:sldId id="1236" r:id="rId4"/>
    <p:sldId id="1235" r:id="rId5"/>
    <p:sldId id="1225" r:id="rId6"/>
    <p:sldId id="301" r:id="rId7"/>
    <p:sldId id="1229" r:id="rId8"/>
    <p:sldId id="1231" r:id="rId9"/>
    <p:sldId id="968" r:id="rId10"/>
    <p:sldId id="1034" r:id="rId11"/>
    <p:sldId id="1035" r:id="rId12"/>
    <p:sldId id="123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2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A00"/>
    <a:srgbClr val="FB9173"/>
    <a:srgbClr val="3B424A"/>
    <a:srgbClr val="002984"/>
    <a:srgbClr val="EBE5E3"/>
    <a:srgbClr val="FEECE8"/>
    <a:srgbClr val="F6F2F1"/>
    <a:srgbClr val="2F6C27"/>
    <a:srgbClr val="2A91FF"/>
    <a:srgbClr val="06361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45" autoAdjust="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773" y="58"/>
      </p:cViewPr>
      <p:guideLst>
        <p:guide orient="horz" pos="352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25" d="100"/>
          <a:sy n="125" d="100"/>
        </p:scale>
        <p:origin x="3750" y="9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385FA6-274E-4047-976A-9F79FCCD9F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562E5C-0CA3-4288-A500-1F45070FB32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113EC-B0DA-466D-A75B-B14536749A9C}" type="datetimeFigureOut">
              <a:rPr lang="en-US" smtClean="0"/>
              <a:t>03/26/19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1503EF-DB96-4A45-8525-19B62C2B67B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F0C072-CAA3-4723-912A-9D81DFFA8AE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3C52D-DD44-418F-A406-90839164C3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422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FFDB8-096E-4BDD-A336-7963A0C6A6A6}" type="datetimeFigureOut">
              <a:rPr lang="en-US" smtClean="0"/>
              <a:t>03/26/19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64BBCE-DF9F-4E78-BDD7-75B4AA515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000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1" kern="1200">
        <a:solidFill>
          <a:schemeClr val="tx1"/>
        </a:solidFill>
        <a:latin typeface="+mn-lt"/>
        <a:ea typeface="+mn-ea"/>
        <a:cs typeface="+mn-cs"/>
      </a:defRPr>
    </a:lvl1pPr>
    <a:lvl2pPr marL="0" indent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714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398463" indent="-171450" algn="l" defTabSz="914400" rtl="0" eaLnBrk="1" latinLnBrk="0" hangingPunct="1">
      <a:buFont typeface="Arial" panose="020B06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9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032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64BBCE-DF9F-4E78-BDD7-75B4AA51533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853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+ pictur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C181B7-34FB-46A0-AB6B-97CE0659DC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6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Dark SPA Onl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28FB34-35EA-4F14-9EBE-712683231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099" cy="1880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339045-7690-465C-A655-641C7D101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04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  <a:lvl2pPr>
              <a:defRPr sz="4000">
                <a:solidFill>
                  <a:schemeClr val="accent1"/>
                </a:solidFill>
              </a:defRPr>
            </a:lvl2pPr>
            <a:lvl3pPr marL="461963" indent="-461963">
              <a:defRPr sz="4000">
                <a:solidFill>
                  <a:schemeClr val="accent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082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Gray">
    <p:bg>
      <p:bgPr>
        <a:solidFill>
          <a:srgbClr val="EBE5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/>
            </a:lvl1pPr>
            <a:lvl2pPr>
              <a:defRPr sz="4000"/>
            </a:lvl2pPr>
            <a:lvl3pPr marL="461963" indent="-461963">
              <a:defRPr sz="4000"/>
            </a:lvl3pPr>
            <a:lvl4pPr marL="346075" indent="-346075"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─"/>
              <a:defRPr/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587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497E0FC-252B-43FC-BA77-1B3435BD89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6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Dark SPA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buClr>
                <a:schemeClr val="bg1"/>
              </a:buClr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Clr>
                <a:schemeClr val="bg1"/>
              </a:buClr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236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and Pictur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495300"/>
            <a:ext cx="11201400" cy="5374481"/>
          </a:xfr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  <a:lvl2pPr>
              <a:defRPr sz="4000">
                <a:solidFill>
                  <a:schemeClr val="bg1"/>
                </a:solidFill>
              </a:defRPr>
            </a:lvl2pPr>
            <a:lvl3pPr marL="461963" indent="-461963">
              <a:defRPr sz="4000">
                <a:solidFill>
                  <a:schemeClr val="bg1"/>
                </a:solidFill>
              </a:defRPr>
            </a:lvl3pPr>
            <a:lvl4pPr marL="346075" indent="-346075">
              <a:spcBef>
                <a:spcPts val="600"/>
              </a:spcBef>
              <a:buFont typeface="Arial" panose="020B0604020202020204" pitchFamily="34" charset="0"/>
              <a:buChar char="─"/>
              <a:defRPr>
                <a:solidFill>
                  <a:schemeClr val="bg1"/>
                </a:solidFill>
              </a:defRPr>
            </a:lvl4pPr>
            <a:lvl5pPr>
              <a:defRPr lang="en-US" sz="3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355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146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271B82-D624-492C-A4C9-4CCCA4E151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500062" y="6365517"/>
            <a:ext cx="347663" cy="1874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F04C3-CD5A-4AD1-82F0-5FAC8280C4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681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80DB9-5E40-4347-89DB-9C4C6B0CA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506C-7E4B-40BE-AD53-63D8E7AC0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AAB64-056C-4CBE-9A58-2AD0D6FB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95120-6387-4123-B3EC-4A5E36947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269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9301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Oran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9809280-865F-422A-8FEE-2FD6030A70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6B856B-0908-4EEE-A4AC-C69B5D193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86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20AF43-D055-49BC-960D-1D683D4A9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9150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1760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Split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5D1856D-21B6-4BBE-BD67-569B2A443367}"/>
              </a:ext>
            </a:extLst>
          </p:cNvPr>
          <p:cNvSpPr/>
          <p:nvPr userDrawn="1"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rgbClr val="F6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307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0EE1CC-F652-4817-B99F-7C0DF8A36BB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8381" y="0"/>
            <a:ext cx="6096000" cy="6858000"/>
          </a:xfrm>
          <a:pattFill prst="wdUpDiag">
            <a:fgClr>
              <a:schemeClr val="tx2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5372100" cy="8763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1831181"/>
            <a:ext cx="5372100" cy="403621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234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7331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276982" y="1831181"/>
            <a:ext cx="341985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02017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DD494-BFC0-480B-9295-74A3CA90A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769-B1E0-45F3-9B86-6A866A7222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680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E134D-8FC3-4C3D-B95A-1E6699E7D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10768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93FB28-CFB4-473C-8E5B-5155A15F2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0E21D1-82F7-4DFC-9948-ADE09E06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2A6236D-9A85-4571-BCB2-A14F3C3D97E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23856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35AA750-5A12-4DA7-B2C5-3E509E07B86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9236944" y="1831181"/>
            <a:ext cx="2459736" cy="403621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2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78738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894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Medium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EC405D-9805-4BA5-9ACA-E6C9D6724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677"/>
          <a:stretch/>
        </p:blipFill>
        <p:spPr>
          <a:xfrm>
            <a:off x="500273" y="6367698"/>
            <a:ext cx="333166" cy="18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8064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E8312-D018-4C56-ABC3-19D5FCA8E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947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 Gr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676EB8-6B1C-4FCE-BDB7-E541AE79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C50288-D3CD-4486-9202-7577ECFD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996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9F3104F-2B9C-4AFD-8714-E46A3E5237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419E6A-F4DA-44CE-A1CC-ACD0D201A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371600"/>
            <a:ext cx="11201400" cy="1752559"/>
          </a:xfrm>
        </p:spPr>
        <p:txBody>
          <a:bodyPr anchor="t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C069-5219-4AED-934E-1B7CFECBE2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11201400" cy="182880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BDDC1-5D04-4AE3-9FAA-CB71CA95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7DBD12-7F36-478B-BABA-C68524E9D0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217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2C47FB-B8C8-44EC-AC03-6F867F171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53A5A-9956-460D-A3A0-29F07D4A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713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93A5340A-9362-4256-9101-4E00B26E5F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87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5C912B-E80F-4CFF-B0A1-F273940B50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7" y="0"/>
            <a:ext cx="1218748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31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1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7974F8-F583-4986-925C-A42588D470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23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DA3EC86-AF3A-4ADA-9561-E36B38F561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47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9BD556-A58E-4AA3-87E3-EBBBBD51F3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" y="0"/>
            <a:ext cx="121900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61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CDF9DD-DABA-4F6B-AC87-DEE0CF745C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12594E-8FF8-4DA3-9AE4-0E34996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373982"/>
            <a:ext cx="11199019" cy="2057400"/>
          </a:xfrm>
        </p:spPr>
        <p:txBody>
          <a:bodyPr anchor="t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939634-6125-42BC-870F-69BA1143C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2"/>
            <a:ext cx="11199019" cy="2436018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7C73-55FF-45AB-98DB-8554ABDA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5300" y="6365118"/>
            <a:ext cx="5372100" cy="188041"/>
          </a:xfrm>
        </p:spPr>
        <p:txBody>
          <a:bodyPr/>
          <a:lstStyle/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63FDC-A412-46BF-8A0E-72CA75EBA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169E71-AA3A-4A7E-98A6-6132E3988C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94" y="499894"/>
            <a:ext cx="1599776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2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3A1F17-F225-4495-9480-83FAD54A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92990-F05E-4B4F-8858-E43CFDC89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300" y="1831181"/>
            <a:ext cx="11201400" cy="4036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FBED9-0662-4E6E-BE07-3B9CC73BE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95400" y="6365118"/>
            <a:ext cx="4572000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WorkFusion PPT template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1B20-8363-42F3-8C44-6066F524E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1414" y="6365118"/>
            <a:ext cx="295286" cy="18804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DCC4875-85B0-457C-808E-AE7EFA4E164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49A1E29-B301-44AA-9AC3-E63921197834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216" y="6367616"/>
            <a:ext cx="306416" cy="1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0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49" r:id="rId2"/>
    <p:sldLayoutId id="2147483671" r:id="rId3"/>
    <p:sldLayoutId id="2147483651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64" r:id="rId10"/>
    <p:sldLayoutId id="2147483656" r:id="rId11"/>
    <p:sldLayoutId id="2147483662" r:id="rId12"/>
    <p:sldLayoutId id="2147483676" r:id="rId13"/>
    <p:sldLayoutId id="2147483663" r:id="rId14"/>
    <p:sldLayoutId id="2147483660" r:id="rId15"/>
    <p:sldLayoutId id="2147483650" r:id="rId16"/>
    <p:sldLayoutId id="2147483677" r:id="rId17"/>
    <p:sldLayoutId id="2147483678" r:id="rId18"/>
    <p:sldLayoutId id="2147483652" r:id="rId19"/>
    <p:sldLayoutId id="2147483672" r:id="rId20"/>
    <p:sldLayoutId id="2147483673" r:id="rId21"/>
    <p:sldLayoutId id="2147483661" r:id="rId22"/>
    <p:sldLayoutId id="2147483659" r:id="rId23"/>
    <p:sldLayoutId id="2147483657" r:id="rId24"/>
    <p:sldLayoutId id="2147483658" r:id="rId25"/>
    <p:sldLayoutId id="2147483654" r:id="rId26"/>
    <p:sldLayoutId id="2147483674" r:id="rId27"/>
    <p:sldLayoutId id="2147483675" r:id="rId28"/>
    <p:sldLayoutId id="2147483679" r:id="rId29"/>
    <p:sldLayoutId id="2147483655" r:id="rId3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517525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B917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3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12" userDrawn="1">
          <p15:clr>
            <a:srgbClr val="F26B43"/>
          </p15:clr>
        </p15:guide>
        <p15:guide id="4" pos="7368" userDrawn="1">
          <p15:clr>
            <a:srgbClr val="F26B43"/>
          </p15:clr>
        </p15:guide>
        <p15:guide id="5" orient="horz" pos="312" userDrawn="1">
          <p15:clr>
            <a:srgbClr val="F26B43"/>
          </p15:clr>
        </p15:guide>
        <p15:guide id="6" orient="horz" userDrawn="1">
          <p15:clr>
            <a:srgbClr val="000000"/>
          </p15:clr>
        </p15:guide>
        <p15:guide id="7" orient="horz" pos="4008" userDrawn="1">
          <p15:clr>
            <a:srgbClr val="F26B43"/>
          </p15:clr>
        </p15:guide>
        <p15:guide id="8" orient="horz" pos="1152" userDrawn="1">
          <p15:clr>
            <a:srgbClr val="F26B43"/>
          </p15:clr>
        </p15:guide>
        <p15:guide id="9" orient="horz" pos="3696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1" pos="3696" userDrawn="1">
          <p15:clr>
            <a:srgbClr val="F26B43"/>
          </p15:clr>
        </p15:guide>
        <p15:guide id="12" pos="3984" userDrawn="1">
          <p15:clr>
            <a:srgbClr val="F26B43"/>
          </p15:clr>
        </p15:guide>
        <p15:guide id="13" pos="816" userDrawn="1">
          <p15:clr>
            <a:srgbClr val="F26B43"/>
          </p15:clr>
        </p15:guide>
        <p15:guide id="14" pos="7680" userDrawn="1">
          <p15:clr>
            <a:srgbClr val="000000"/>
          </p15:clr>
        </p15:guide>
        <p15:guide id="15" userDrawn="1">
          <p15:clr>
            <a:srgbClr val="000000"/>
          </p15:clr>
        </p15:guide>
        <p15:guide id="16" orient="horz" pos="4320" userDrawn="1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6327E-4863-4F3B-ABE1-D2CFDAAC98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WorkFusion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4658219-D21C-4315-909E-BB3AF6F434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141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7CD768-031C-9942-B950-6828D113F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Enterprise Architecture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48547B-8DDC-B342-A596-FCF9AC6F9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10</a:t>
            </a:fld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0E28CF-995E-EE45-9935-9684653917E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298" y="1371598"/>
            <a:ext cx="5123952" cy="32004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8662643-6A5A-124C-95A8-DC57BC10E2A1}"/>
              </a:ext>
            </a:extLst>
          </p:cNvPr>
          <p:cNvSpPr txBox="1"/>
          <p:nvPr/>
        </p:nvSpPr>
        <p:spPr>
          <a:xfrm>
            <a:off x="6306550" y="4743448"/>
            <a:ext cx="40105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  <a:cs typeface="Arial" panose="020B0604020202020204" pitchFamily="34" charset="0"/>
              </a:rPr>
              <a:t>Control Tower</a:t>
            </a:r>
            <a:endParaRPr lang="ru-RU" b="1" dirty="0">
              <a:latin typeface="+mj-lt"/>
              <a:cs typeface="Arial" panose="020B0604020202020204" pitchFamily="34" charset="0"/>
            </a:endParaRPr>
          </a:p>
          <a:p>
            <a:endParaRPr lang="en-US" b="1" dirty="0">
              <a:latin typeface="+mj-lt"/>
              <a:cs typeface="Arial" panose="020B0604020202020204" pitchFamily="34" charset="0"/>
            </a:endParaRPr>
          </a:p>
          <a:p>
            <a:r>
              <a:rPr lang="en-US" dirty="0"/>
              <a:t>Online application,  central place to manage and monitor automations, configure Business Processes and the platform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9ED2D6-DADF-5F42-A3DD-D7D24B1105EB}"/>
              </a:ext>
            </a:extLst>
          </p:cNvPr>
          <p:cNvSpPr txBox="1"/>
          <p:nvPr/>
        </p:nvSpPr>
        <p:spPr>
          <a:xfrm>
            <a:off x="495298" y="4743448"/>
            <a:ext cx="38046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latin typeface="+mj-lt"/>
                <a:cs typeface="Arial" panose="020B0604020202020204" pitchFamily="34" charset="0"/>
              </a:rPr>
              <a:t>WorkSpace</a:t>
            </a:r>
            <a:endParaRPr lang="ru-RU" b="1" dirty="0">
              <a:latin typeface="+mj-lt"/>
              <a:cs typeface="Arial" panose="020B0604020202020204" pitchFamily="34" charset="0"/>
            </a:endParaRPr>
          </a:p>
          <a:p>
            <a:endParaRPr lang="en-US" b="1" dirty="0">
              <a:latin typeface="+mj-lt"/>
              <a:cs typeface="Arial" panose="020B0604020202020204" pitchFamily="34" charset="0"/>
            </a:endParaRPr>
          </a:p>
          <a:p>
            <a:r>
              <a:rPr lang="en-US" dirty="0"/>
              <a:t>Online application to manage work queues, and</a:t>
            </a:r>
            <a:r>
              <a:rPr lang="ru-RU" dirty="0"/>
              <a:t> </a:t>
            </a:r>
            <a:r>
              <a:rPr lang="en-US" dirty="0"/>
              <a:t>complete</a:t>
            </a:r>
            <a:r>
              <a:rPr lang="ru-RU" dirty="0"/>
              <a:t> </a:t>
            </a:r>
            <a:r>
              <a:rPr lang="en-US" dirty="0"/>
              <a:t>manual tasks by SMEs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6EA7367-9EED-0543-970E-88D2D6CDDE17}"/>
              </a:ext>
            </a:extLst>
          </p:cNvPr>
          <p:cNvSpPr txBox="1">
            <a:spLocks/>
          </p:cNvSpPr>
          <p:nvPr/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Production Applications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78B84C3-9360-A545-90BD-EC9C7FF2E0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6550" y="1371598"/>
            <a:ext cx="5492669" cy="32133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A6A34E-F6A8-4DBB-95BB-8A9765C390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4085" y="4571998"/>
            <a:ext cx="1746250" cy="14160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A5492E-27BC-470A-9E1E-C5457D3F25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16397" y="4743448"/>
            <a:ext cx="1346198" cy="141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579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773150DC-AC0D-4443-8466-F2668F62B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95400" y="6365118"/>
            <a:ext cx="4572000" cy="188041"/>
          </a:xfrm>
        </p:spPr>
        <p:txBody>
          <a:bodyPr/>
          <a:lstStyle/>
          <a:p>
            <a:r>
              <a:rPr lang="en-US" dirty="0"/>
              <a:t>WorkFusion Enterprise Architecture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A189E6EC-9D76-904C-844A-3DD0021A1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01414" y="6365118"/>
            <a:ext cx="295286" cy="188041"/>
          </a:xfrm>
        </p:spPr>
        <p:txBody>
          <a:bodyPr/>
          <a:lstStyle/>
          <a:p>
            <a:fld id="{7DCC4875-85B0-457C-808E-AE7EFA4E164C}" type="slidenum">
              <a:rPr lang="en-US" smtClean="0"/>
              <a:t>11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E8487D-1ACA-7F48-9945-68148A03FB67}"/>
              </a:ext>
            </a:extLst>
          </p:cNvPr>
          <p:cNvSpPr txBox="1"/>
          <p:nvPr/>
        </p:nvSpPr>
        <p:spPr>
          <a:xfrm>
            <a:off x="6306550" y="4743448"/>
            <a:ext cx="53901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  <a:cs typeface="Arial" panose="020B0604020202020204" pitchFamily="34" charset="0"/>
              </a:rPr>
              <a:t>Platform Monitor</a:t>
            </a:r>
            <a:endParaRPr lang="ru-RU" b="1" dirty="0">
              <a:latin typeface="+mj-lt"/>
              <a:cs typeface="Arial" panose="020B0604020202020204" pitchFamily="34" charset="0"/>
            </a:endParaRPr>
          </a:p>
          <a:p>
            <a:endParaRPr lang="en-US" b="1" dirty="0">
              <a:latin typeface="+mj-lt"/>
              <a:cs typeface="Arial" panose="020B0604020202020204" pitchFamily="34" charset="0"/>
            </a:endParaRPr>
          </a:p>
          <a:p>
            <a:r>
              <a:rPr lang="en-US" dirty="0"/>
              <a:t>IT monitoring dashboard in Control Tower with insights into resources consumption and infrastructure health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9C862F-4E00-C44C-A5B1-CE09231F54D9}"/>
              </a:ext>
            </a:extLst>
          </p:cNvPr>
          <p:cNvSpPr txBox="1"/>
          <p:nvPr/>
        </p:nvSpPr>
        <p:spPr>
          <a:xfrm>
            <a:off x="495298" y="4743448"/>
            <a:ext cx="5123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  <a:cs typeface="Arial" panose="020B0604020202020204" pitchFamily="34" charset="0"/>
              </a:rPr>
              <a:t>Analytics</a:t>
            </a:r>
            <a:endParaRPr lang="ru-RU" b="1" dirty="0">
              <a:latin typeface="+mj-lt"/>
              <a:cs typeface="Arial" panose="020B0604020202020204" pitchFamily="34" charset="0"/>
            </a:endParaRPr>
          </a:p>
          <a:p>
            <a:endParaRPr lang="en-US" b="1" dirty="0">
              <a:latin typeface="+mj-lt"/>
              <a:cs typeface="Arial" panose="020B0604020202020204" pitchFamily="34" charset="0"/>
            </a:endParaRPr>
          </a:p>
          <a:p>
            <a:r>
              <a:rPr lang="en-US" dirty="0"/>
              <a:t>Dashboard in Control Tower with insights into automation business performance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8EB380D-0C0C-2148-BA29-32F3B30251A6}"/>
              </a:ext>
            </a:extLst>
          </p:cNvPr>
          <p:cNvSpPr txBox="1">
            <a:spLocks/>
          </p:cNvSpPr>
          <p:nvPr/>
        </p:nvSpPr>
        <p:spPr>
          <a:xfrm>
            <a:off x="495300" y="495300"/>
            <a:ext cx="11201400" cy="8763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Control Tower – Analytics &amp; Monitoring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CAA8D9C-558A-F540-9ADB-2384466EB6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6550" y="1371598"/>
            <a:ext cx="5492669" cy="32207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7481F61-8C29-004F-94BB-85607D9734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298" y="1375787"/>
            <a:ext cx="5492669" cy="321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026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87631-B86B-4044-8F51-471B170E8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Q&amp;A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69C2FF-F8A2-4529-BA35-409C938E2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4E116A-4E61-48AE-94D0-5EA643965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534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1A90-941F-0E42-BCFA-B167E0A9E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62546-DCA0-F247-99FB-67FA9758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BD290-66AF-BE46-9EC8-04520484C0DA}"/>
              </a:ext>
            </a:extLst>
          </p:cNvPr>
          <p:cNvSpPr txBox="1"/>
          <p:nvPr/>
        </p:nvSpPr>
        <p:spPr>
          <a:xfrm>
            <a:off x="2592888" y="10020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46C38F-CE0D-4D12-AF2F-4DDB47B46777}"/>
              </a:ext>
            </a:extLst>
          </p:cNvPr>
          <p:cNvSpPr/>
          <p:nvPr/>
        </p:nvSpPr>
        <p:spPr>
          <a:xfrm>
            <a:off x="732024" y="2668778"/>
            <a:ext cx="9065692" cy="206210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Team Introductions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Training Agenda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What</a:t>
            </a:r>
            <a:r>
              <a:rPr lang="ru-RU" sz="2800" dirty="0"/>
              <a:t> </a:t>
            </a:r>
            <a:r>
              <a:rPr lang="en-US" sz="2800" dirty="0"/>
              <a:t>is WorkFusion Platform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/>
              <a:t>WorkFusion</a:t>
            </a:r>
            <a:r>
              <a:rPr lang="en-US" sz="2800" dirty="0"/>
              <a:t> Application and Components</a:t>
            </a:r>
            <a:endParaRPr lang="en-US" sz="28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5423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D7D4F-D386-43E6-B3F3-20FB5F31C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Agenda and Goals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29466E-50CB-4F73-B14D-A779FF2C50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2386263"/>
            <a:ext cx="11199019" cy="348113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Introduction to WorkFusion Smart Process Automation Platform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Understanding of Roles and Responsibilities in the Intelligent workflow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Review  the new Business Process and related activities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Get to know Machine Learning specifics and Tagging 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Q&amp;A, feedback for process calibration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832493-FD43-43A9-9650-FEA339436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Training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D1F246-4256-4CDC-8B70-2B41E53BB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392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15249-8F43-43BF-8FB3-09F4DD1C2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695" y="1066209"/>
            <a:ext cx="11199019" cy="807744"/>
          </a:xfrm>
        </p:spPr>
        <p:txBody>
          <a:bodyPr/>
          <a:lstStyle/>
          <a:p>
            <a:r>
              <a:rPr lang="en-US" dirty="0"/>
              <a:t>Why WorkFusion?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B2C013-A9F8-41BD-BA0F-09AB17C0C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F7A8B5-A88E-4609-BAB2-BA42B99BB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 descr="Image result for growing use of machine learning at google">
            <a:extLst>
              <a:ext uri="{FF2B5EF4-FFF2-40B4-BE49-F238E27FC236}">
                <a16:creationId xmlns:a16="http://schemas.microsoft.com/office/drawing/2014/main" id="{6E8D6039-DF4B-482C-883C-0315AF3AA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47" y="1967075"/>
            <a:ext cx="7137220" cy="401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36816FD-10E4-478D-9881-285830381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07724" y="1967074"/>
            <a:ext cx="4124330" cy="401608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Intelligent Automation Platform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Leader in the RPA (Robotic Process Automation) space with </a:t>
            </a:r>
            <a:r>
              <a:rPr lang="en-US" b="1" dirty="0"/>
              <a:t>focus on Machine Learning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Leveraging the most advanced algorithms and ML approaches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Can work inside the Bank network, with no access </a:t>
            </a:r>
            <a:r>
              <a:rPr lang="en-US"/>
              <a:t>to Cloud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Combines set of Capabilities for E2E Business Process Automation </a:t>
            </a:r>
          </a:p>
        </p:txBody>
      </p:sp>
    </p:spTree>
    <p:extLst>
      <p:ext uri="{BB962C8B-B14F-4D97-AF65-F5344CB8AC3E}">
        <p14:creationId xmlns:p14="http://schemas.microsoft.com/office/powerpoint/2010/main" val="3072864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1A90-941F-0E42-BCFA-B167E0A9E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WorkFusion Platform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62546-DCA0-F247-99FB-67FA9758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5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BD290-66AF-BE46-9EC8-04520484C0DA}"/>
              </a:ext>
            </a:extLst>
          </p:cNvPr>
          <p:cNvSpPr txBox="1"/>
          <p:nvPr/>
        </p:nvSpPr>
        <p:spPr>
          <a:xfrm>
            <a:off x="2592888" y="10020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843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6327E-4863-4F3B-ABE1-D2CFDAAC9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014295"/>
            <a:ext cx="11199019" cy="2057400"/>
          </a:xfrm>
        </p:spPr>
        <p:txBody>
          <a:bodyPr/>
          <a:lstStyle/>
          <a:p>
            <a:r>
              <a:rPr lang="en-US" dirty="0"/>
              <a:t>What is Intelligent Automation?</a:t>
            </a:r>
          </a:p>
        </p:txBody>
      </p:sp>
      <p:sp>
        <p:nvSpPr>
          <p:cNvPr id="22" name="Subtitle 21">
            <a:extLst>
              <a:ext uri="{FF2B5EF4-FFF2-40B4-BE49-F238E27FC236}">
                <a16:creationId xmlns:a16="http://schemas.microsoft.com/office/drawing/2014/main" id="{2FF6F437-ED20-4D0A-867B-760C7FDC8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7681" y="3431381"/>
            <a:ext cx="11199019" cy="3121777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Intelligent Automation </a:t>
            </a:r>
            <a:r>
              <a:rPr lang="ru-RU" dirty="0"/>
              <a:t>is the strategy of using multiple automation components to achieve a scalable automation goal. </a:t>
            </a:r>
            <a:endParaRPr lang="en-US" dirty="0"/>
          </a:p>
          <a:p>
            <a:endParaRPr lang="en-US" dirty="0"/>
          </a:p>
          <a:p>
            <a:r>
              <a:rPr lang="ru-RU" dirty="0"/>
              <a:t>Intelligent Automation is </a:t>
            </a:r>
            <a:r>
              <a:rPr lang="en-US" dirty="0"/>
              <a:t>provided by </a:t>
            </a:r>
            <a:r>
              <a:rPr lang="en-US" dirty="0">
                <a:solidFill>
                  <a:srgbClr val="FF0000"/>
                </a:solidFill>
              </a:rPr>
              <a:t>WorkFusion Platform</a:t>
            </a:r>
            <a:r>
              <a:rPr lang="en-US" dirty="0"/>
              <a:t>, which </a:t>
            </a:r>
            <a:r>
              <a:rPr lang="ru-RU" dirty="0"/>
              <a:t>us</a:t>
            </a:r>
            <a:r>
              <a:rPr lang="en-US" dirty="0"/>
              <a:t>es</a:t>
            </a:r>
            <a:r>
              <a:rPr lang="ru-RU" dirty="0"/>
              <a:t> different methods of automation combinations based on business or operational needs.</a:t>
            </a:r>
          </a:p>
          <a:p>
            <a:endParaRPr lang="en-US" dirty="0"/>
          </a:p>
          <a:p>
            <a:r>
              <a:rPr lang="ru-RU" dirty="0"/>
              <a:t>WorkFusion </a:t>
            </a:r>
            <a:r>
              <a:rPr lang="en-US" dirty="0"/>
              <a:t>Platform </a:t>
            </a:r>
            <a:r>
              <a:rPr lang="ru-RU" dirty="0"/>
              <a:t>combines </a:t>
            </a:r>
            <a:r>
              <a:rPr lang="en-US" dirty="0"/>
              <a:t>different</a:t>
            </a:r>
            <a:r>
              <a:rPr lang="ru-RU" dirty="0"/>
              <a:t> components to create an </a:t>
            </a:r>
            <a:r>
              <a:rPr lang="ru-RU" dirty="0">
                <a:solidFill>
                  <a:srgbClr val="FF0000"/>
                </a:solidFill>
              </a:rPr>
              <a:t>End-to-End Operations Strategy </a:t>
            </a:r>
            <a:r>
              <a:rPr lang="ru-RU" dirty="0"/>
              <a:t>for any </a:t>
            </a:r>
            <a:r>
              <a:rPr lang="en-US" dirty="0"/>
              <a:t>unique </a:t>
            </a:r>
            <a:r>
              <a:rPr lang="ru-RU" dirty="0"/>
              <a:t>process with a complex workflow and a variety of unstructured inputs that requires some level of </a:t>
            </a:r>
            <a:r>
              <a:rPr lang="en-US" dirty="0"/>
              <a:t>manual </a:t>
            </a:r>
            <a:r>
              <a:rPr lang="ru-RU" dirty="0"/>
              <a:t>work.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A29CF-5789-48F4-B577-4173A3D1A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95E9CA5-F20B-41F8-91AB-CB24D328932A}"/>
              </a:ext>
            </a:extLst>
          </p:cNvPr>
          <p:cNvSpPr/>
          <p:nvPr/>
        </p:nvSpPr>
        <p:spPr>
          <a:xfrm>
            <a:off x="769127" y="2062239"/>
            <a:ext cx="1594490" cy="81381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OCR &amp; BPM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92DDA5E-0B3E-44D7-8823-591A558A3A6A}"/>
              </a:ext>
            </a:extLst>
          </p:cNvPr>
          <p:cNvSpPr/>
          <p:nvPr/>
        </p:nvSpPr>
        <p:spPr>
          <a:xfrm>
            <a:off x="6951081" y="2062239"/>
            <a:ext cx="1735426" cy="81381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Workforce Orchestration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F5B363C-6D95-4636-BA64-E5AAD76D9816}"/>
              </a:ext>
            </a:extLst>
          </p:cNvPr>
          <p:cNvSpPr/>
          <p:nvPr/>
        </p:nvSpPr>
        <p:spPr>
          <a:xfrm>
            <a:off x="2830252" y="2042995"/>
            <a:ext cx="1594490" cy="81381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RPA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3475074-1879-48CE-A7A8-06592FE76A47}"/>
              </a:ext>
            </a:extLst>
          </p:cNvPr>
          <p:cNvSpPr/>
          <p:nvPr/>
        </p:nvSpPr>
        <p:spPr>
          <a:xfrm>
            <a:off x="4891377" y="2062239"/>
            <a:ext cx="1594490" cy="81381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Cognitive</a:t>
            </a:r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92C77247-218D-4015-ABEA-1788874C2D45}"/>
              </a:ext>
            </a:extLst>
          </p:cNvPr>
          <p:cNvSpPr/>
          <p:nvPr/>
        </p:nvSpPr>
        <p:spPr>
          <a:xfrm>
            <a:off x="2431987" y="2318003"/>
            <a:ext cx="328474" cy="304202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57ACCEAA-B1C8-451D-803A-4D814A41A087}"/>
              </a:ext>
            </a:extLst>
          </p:cNvPr>
          <p:cNvSpPr/>
          <p:nvPr/>
        </p:nvSpPr>
        <p:spPr>
          <a:xfrm>
            <a:off x="4488225" y="2318003"/>
            <a:ext cx="328474" cy="304202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4" name="Plus Sign 13">
            <a:extLst>
              <a:ext uri="{FF2B5EF4-FFF2-40B4-BE49-F238E27FC236}">
                <a16:creationId xmlns:a16="http://schemas.microsoft.com/office/drawing/2014/main" id="{C73567A8-0132-48D7-93BD-A0C8E2F9BF6B}"/>
              </a:ext>
            </a:extLst>
          </p:cNvPr>
          <p:cNvSpPr/>
          <p:nvPr/>
        </p:nvSpPr>
        <p:spPr>
          <a:xfrm>
            <a:off x="6548441" y="2324954"/>
            <a:ext cx="328474" cy="304202"/>
          </a:xfrm>
          <a:prstGeom prst="mathPlu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5" name="Equals 14">
            <a:extLst>
              <a:ext uri="{FF2B5EF4-FFF2-40B4-BE49-F238E27FC236}">
                <a16:creationId xmlns:a16="http://schemas.microsoft.com/office/drawing/2014/main" id="{4D5B69B8-E5CA-4C73-B795-FF91278E5F38}"/>
              </a:ext>
            </a:extLst>
          </p:cNvPr>
          <p:cNvSpPr/>
          <p:nvPr/>
        </p:nvSpPr>
        <p:spPr>
          <a:xfrm>
            <a:off x="8900001" y="2326869"/>
            <a:ext cx="355108" cy="302287"/>
          </a:xfrm>
          <a:prstGeom prst="mathEqual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CEA192C-E10C-4168-B181-2017E9650CE6}"/>
              </a:ext>
            </a:extLst>
          </p:cNvPr>
          <p:cNvSpPr/>
          <p:nvPr/>
        </p:nvSpPr>
        <p:spPr>
          <a:xfrm>
            <a:off x="9468604" y="2048377"/>
            <a:ext cx="1735426" cy="813816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Intelligent Automation</a:t>
            </a:r>
          </a:p>
        </p:txBody>
      </p:sp>
      <p:sp>
        <p:nvSpPr>
          <p:cNvPr id="20" name="CustomShape 16">
            <a:extLst>
              <a:ext uri="{FF2B5EF4-FFF2-40B4-BE49-F238E27FC236}">
                <a16:creationId xmlns:a16="http://schemas.microsoft.com/office/drawing/2014/main" id="{E9745516-FB6E-4278-A0C6-E74F34A3D430}"/>
              </a:ext>
            </a:extLst>
          </p:cNvPr>
          <p:cNvSpPr/>
          <p:nvPr/>
        </p:nvSpPr>
        <p:spPr>
          <a:xfrm>
            <a:off x="1054660" y="3892702"/>
            <a:ext cx="10821960" cy="365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33AF8F-6C23-FB4B-8509-0F5D9F40CF67}"/>
              </a:ext>
            </a:extLst>
          </p:cNvPr>
          <p:cNvSpPr txBox="1"/>
          <p:nvPr/>
        </p:nvSpPr>
        <p:spPr>
          <a:xfrm>
            <a:off x="11446933" y="1106311"/>
            <a:ext cx="0" cy="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96FEEA-E524-EC44-A00C-7FDEDB059510}"/>
              </a:ext>
            </a:extLst>
          </p:cNvPr>
          <p:cNvSpPr txBox="1"/>
          <p:nvPr/>
        </p:nvSpPr>
        <p:spPr>
          <a:xfrm>
            <a:off x="158044" y="403013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507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72F13-DA1A-41FF-8456-38CCA6CBB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490" y="817852"/>
            <a:ext cx="11199019" cy="2057400"/>
          </a:xfrm>
        </p:spPr>
        <p:txBody>
          <a:bodyPr/>
          <a:lstStyle/>
          <a:p>
            <a:r>
              <a:rPr lang="en-US" dirty="0"/>
              <a:t>Automation Benefits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43235C-2299-44EB-BCF9-7DBF9FD33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7</a:t>
            </a:fld>
            <a:endParaRPr lang="en-US"/>
          </a:p>
        </p:txBody>
      </p:sp>
      <p:pic>
        <p:nvPicPr>
          <p:cNvPr id="19" name="Graphic 18" descr="Call center">
            <a:extLst>
              <a:ext uri="{FF2B5EF4-FFF2-40B4-BE49-F238E27FC236}">
                <a16:creationId xmlns:a16="http://schemas.microsoft.com/office/drawing/2014/main" id="{368594D6-CD99-46F4-8D12-78DAF121E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6071" y="1986356"/>
            <a:ext cx="914400" cy="914400"/>
          </a:xfrm>
          <a:prstGeom prst="rect">
            <a:avLst/>
          </a:prstGeom>
        </p:spPr>
      </p:pic>
      <p:pic>
        <p:nvPicPr>
          <p:cNvPr id="33" name="Graphic 32" descr="Upward trend">
            <a:extLst>
              <a:ext uri="{FF2B5EF4-FFF2-40B4-BE49-F238E27FC236}">
                <a16:creationId xmlns:a16="http://schemas.microsoft.com/office/drawing/2014/main" id="{B33CDF4B-9C09-4040-9864-4AF0053EF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54993" y="1986356"/>
            <a:ext cx="914400" cy="914400"/>
          </a:xfrm>
          <a:prstGeom prst="rect">
            <a:avLst/>
          </a:prstGeom>
        </p:spPr>
      </p:pic>
      <p:pic>
        <p:nvPicPr>
          <p:cNvPr id="35" name="Graphic 34" descr="Briefcase">
            <a:extLst>
              <a:ext uri="{FF2B5EF4-FFF2-40B4-BE49-F238E27FC236}">
                <a16:creationId xmlns:a16="http://schemas.microsoft.com/office/drawing/2014/main" id="{06460A6A-5CBA-4063-AB59-C4404FDA7C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77149" y="1986356"/>
            <a:ext cx="914400" cy="9144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C92312F-AB99-49AE-8630-F0C190331E38}"/>
              </a:ext>
            </a:extLst>
          </p:cNvPr>
          <p:cNvSpPr txBox="1"/>
          <p:nvPr/>
        </p:nvSpPr>
        <p:spPr>
          <a:xfrm>
            <a:off x="1282080" y="3137169"/>
            <a:ext cx="3114446" cy="22762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More standardized process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Better scalability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Faster processing and 24x7 Bot execution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Reduced errors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F8D5C97-9423-43C1-B076-44DCED8FB633}"/>
              </a:ext>
            </a:extLst>
          </p:cNvPr>
          <p:cNvSpPr txBox="1"/>
          <p:nvPr/>
        </p:nvSpPr>
        <p:spPr>
          <a:xfrm>
            <a:off x="8193696" y="3063240"/>
            <a:ext cx="2984118" cy="28767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Centralized management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Better audit trail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Process versioning and backup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DDFCCD3-D672-46C7-8152-586DDC74D84A}"/>
              </a:ext>
            </a:extLst>
          </p:cNvPr>
          <p:cNvSpPr/>
          <p:nvPr/>
        </p:nvSpPr>
        <p:spPr>
          <a:xfrm>
            <a:off x="4911877" y="3137996"/>
            <a:ext cx="27664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Superior governance</a:t>
            </a:r>
            <a:br>
              <a:rPr lang="en-US" dirty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Improved business continuity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Less routine, focus on intelligent tasks</a:t>
            </a:r>
          </a:p>
        </p:txBody>
      </p:sp>
    </p:spTree>
    <p:extLst>
      <p:ext uri="{BB962C8B-B14F-4D97-AF65-F5344CB8AC3E}">
        <p14:creationId xmlns:p14="http://schemas.microsoft.com/office/powerpoint/2010/main" val="1401437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A1A90-941F-0E42-BCFA-B167E0A9E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681" y="1215937"/>
            <a:ext cx="11199019" cy="2057400"/>
          </a:xfrm>
        </p:spPr>
        <p:txBody>
          <a:bodyPr/>
          <a:lstStyle/>
          <a:p>
            <a:r>
              <a:rPr lang="en-US" dirty="0"/>
              <a:t>WorkFusion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522B2-D135-2A4E-9551-C126E3C366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62546-DCA0-F247-99FB-67FA9758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71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595EB-7C4C-1541-8BF0-9D106F80A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dirty="0">
                <a:solidFill>
                  <a:srgbClr val="FC4710"/>
                </a:solidFill>
              </a:rPr>
              <a:t>Multilayer Architecture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7CD768-031C-9942-B950-6828D113F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WorkFusion Enterprise Architecture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48547B-8DDC-B342-A596-FCF9AC6F9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C4875-85B0-457C-808E-AE7EFA4E164C}" type="slidenum">
              <a:rPr lang="en-US" smtClean="0"/>
              <a:t>9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02C50F-5A06-E742-9A39-4181BF990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096548"/>
            <a:ext cx="10433050" cy="470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699736"/>
      </p:ext>
    </p:extLst>
  </p:cSld>
  <p:clrMapOvr>
    <a:masterClrMapping/>
  </p:clrMapOvr>
</p:sld>
</file>

<file path=ppt/theme/theme1.xml><?xml version="1.0" encoding="utf-8"?>
<a:theme xmlns:a="http://schemas.openxmlformats.org/drawingml/2006/main" name="WorkFusion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WorkFusion">
      <a:dk1>
        <a:srgbClr val="272B30"/>
      </a:dk1>
      <a:lt1>
        <a:sysClr val="window" lastClr="FFFFFF"/>
      </a:lt1>
      <a:dk2>
        <a:srgbClr val="C4BCB7"/>
      </a:dk2>
      <a:lt2>
        <a:srgbClr val="90857F"/>
      </a:lt2>
      <a:accent1>
        <a:srgbClr val="FC4710"/>
      </a:accent1>
      <a:accent2>
        <a:srgbClr val="62C8FA"/>
      </a:accent2>
      <a:accent3>
        <a:srgbClr val="FCDC28"/>
      </a:accent3>
      <a:accent4>
        <a:srgbClr val="9B1F43"/>
      </a:accent4>
      <a:accent5>
        <a:srgbClr val="006F3C"/>
      </a:accent5>
      <a:accent6>
        <a:srgbClr val="3B424A"/>
      </a:accent6>
      <a:hlink>
        <a:srgbClr val="FB9173"/>
      </a:hlink>
      <a:folHlink>
        <a:srgbClr val="002984"/>
      </a:folHlink>
    </a:clrScheme>
    <a:fontScheme name="WorkFus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311</Words>
  <Application>Microsoft Office PowerPoint</Application>
  <PresentationFormat>Widescreen</PresentationFormat>
  <Paragraphs>81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Arial</vt:lpstr>
      <vt:lpstr>WorkFusion</vt:lpstr>
      <vt:lpstr>Introduction to WorkFusion</vt:lpstr>
      <vt:lpstr>Agenda</vt:lpstr>
      <vt:lpstr>Training Agenda and Goals</vt:lpstr>
      <vt:lpstr>Why WorkFusion?</vt:lpstr>
      <vt:lpstr>WorkFusion Platform</vt:lpstr>
      <vt:lpstr>What is Intelligent Automation?</vt:lpstr>
      <vt:lpstr>Automation Benefits</vt:lpstr>
      <vt:lpstr>WorkFusion Components</vt:lpstr>
      <vt:lpstr>Multilayer Architecture</vt:lpstr>
      <vt:lpstr>PowerPoint Presentation</vt:lpstr>
      <vt:lpstr>PowerPoint Presentation</vt:lpstr>
      <vt:lpstr>Q&amp;A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Workfusion Introduction</dc:title>
  <dc:creator>Anastasia Shchura</dc:creator>
  <cp:lastModifiedBy>Anastasia Shchura</cp:lastModifiedBy>
  <cp:revision>75</cp:revision>
  <dcterms:created xsi:type="dcterms:W3CDTF">2019-01-21T15:10:11Z</dcterms:created>
  <dcterms:modified xsi:type="dcterms:W3CDTF">2019-03-26T16:44:22Z</dcterms:modified>
</cp:coreProperties>
</file>