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79" r:id="rId2"/>
  </p:sldMasterIdLst>
  <p:notesMasterIdLst>
    <p:notesMasterId r:id="rId35"/>
  </p:notesMasterIdLst>
  <p:handoutMasterIdLst>
    <p:handoutMasterId r:id="rId36"/>
  </p:handoutMasterIdLst>
  <p:sldIdLst>
    <p:sldId id="989" r:id="rId3"/>
    <p:sldId id="972" r:id="rId4"/>
    <p:sldId id="958" r:id="rId5"/>
    <p:sldId id="965" r:id="rId6"/>
    <p:sldId id="979" r:id="rId7"/>
    <p:sldId id="964" r:id="rId8"/>
    <p:sldId id="990" r:id="rId9"/>
    <p:sldId id="991" r:id="rId10"/>
    <p:sldId id="992" r:id="rId11"/>
    <p:sldId id="1004" r:id="rId12"/>
    <p:sldId id="993" r:id="rId13"/>
    <p:sldId id="1005" r:id="rId14"/>
    <p:sldId id="994" r:id="rId15"/>
    <p:sldId id="995" r:id="rId16"/>
    <p:sldId id="997" r:id="rId17"/>
    <p:sldId id="1007" r:id="rId18"/>
    <p:sldId id="1006" r:id="rId19"/>
    <p:sldId id="290" r:id="rId20"/>
    <p:sldId id="1015" r:id="rId21"/>
    <p:sldId id="1016" r:id="rId22"/>
    <p:sldId id="1018" r:id="rId23"/>
    <p:sldId id="1019" r:id="rId24"/>
    <p:sldId id="313" r:id="rId25"/>
    <p:sldId id="1017" r:id="rId26"/>
    <p:sldId id="967" r:id="rId27"/>
    <p:sldId id="1009" r:id="rId28"/>
    <p:sldId id="1012" r:id="rId29"/>
    <p:sldId id="1014" r:id="rId30"/>
    <p:sldId id="1010" r:id="rId31"/>
    <p:sldId id="1011" r:id="rId32"/>
    <p:sldId id="1013" r:id="rId33"/>
    <p:sldId id="562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336409B-30A1-CC49-B326-1B625374DAA0}">
          <p14:sldIdLst>
            <p14:sldId id="989"/>
            <p14:sldId id="972"/>
            <p14:sldId id="958"/>
            <p14:sldId id="965"/>
            <p14:sldId id="979"/>
            <p14:sldId id="964"/>
            <p14:sldId id="990"/>
            <p14:sldId id="991"/>
            <p14:sldId id="992"/>
            <p14:sldId id="1004"/>
            <p14:sldId id="993"/>
            <p14:sldId id="1005"/>
            <p14:sldId id="994"/>
            <p14:sldId id="995"/>
            <p14:sldId id="997"/>
            <p14:sldId id="1007"/>
            <p14:sldId id="1006"/>
            <p14:sldId id="290"/>
            <p14:sldId id="1015"/>
            <p14:sldId id="1016"/>
            <p14:sldId id="1018"/>
            <p14:sldId id="1019"/>
            <p14:sldId id="313"/>
            <p14:sldId id="1017"/>
            <p14:sldId id="967"/>
            <p14:sldId id="1009"/>
            <p14:sldId id="1012"/>
            <p14:sldId id="1014"/>
            <p14:sldId id="1010"/>
            <p14:sldId id="1011"/>
            <p14:sldId id="1013"/>
            <p14:sldId id="56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A7A"/>
    <a:srgbClr val="B9B5B4"/>
    <a:srgbClr val="FFE3DF"/>
    <a:srgbClr val="FFC8C1"/>
    <a:srgbClr val="DCDAD9"/>
    <a:srgbClr val="3B424A"/>
    <a:srgbClr val="9E9998"/>
    <a:srgbClr val="847E7C"/>
    <a:srgbClr val="69625F"/>
    <a:srgbClr val="FFB3A9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35" autoAdjust="0"/>
    <p:restoredTop sz="91565"/>
  </p:normalViewPr>
  <p:slideViewPr>
    <p:cSldViewPr snapToGrid="0" snapToObjects="1">
      <p:cViewPr varScale="1">
        <p:scale>
          <a:sx n="79" d="100"/>
          <a:sy n="79" d="100"/>
        </p:scale>
        <p:origin x="835" y="62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125" d="100"/>
          <a:sy n="125" d="100"/>
        </p:scale>
        <p:origin x="4848" y="9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8385FA6-274E-4047-976A-9F79FCCD9FD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A562E5C-0CA3-4288-A500-1F45070FB32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0113EC-B0DA-466D-A75B-B14536749A9C}" type="datetimeFigureOut">
              <a:rPr lang="en-US" smtClean="0"/>
              <a:t>03/26/19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71503EF-DB96-4A45-8525-19B62C2B67B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F0C072-CAA3-4723-912A-9D81DFFA8AE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B3C52D-DD44-418F-A406-90839164C3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4220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BFFDB8-096E-4BDD-A336-7963A0C6A6A6}" type="datetimeFigureOut">
              <a:rPr lang="en-US" smtClean="0"/>
              <a:t>03/26/19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64BBCE-DF9F-4E78-BDD7-75B4AA5153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000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1" kern="1200">
        <a:solidFill>
          <a:schemeClr val="tx1"/>
        </a:solidFill>
        <a:latin typeface="+mn-lt"/>
        <a:ea typeface="+mn-ea"/>
        <a:cs typeface="+mn-cs"/>
      </a:defRPr>
    </a:lvl1pPr>
    <a:lvl2pPr marL="0" indent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71450" indent="-17145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398463" indent="-171450" algn="l" defTabSz="914400" rtl="0" eaLnBrk="1" latinLnBrk="0" hangingPunct="1">
      <a:buFont typeface="Arial" panose="020B0604020202020204" pitchFamily="34" charset="0"/>
      <a:buChar char="•"/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64BBCE-DF9F-4E78-BDD7-75B4AA51533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4926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8271D-673E-4CDE-94F9-CDDC5495E1E9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59257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8271D-673E-4CDE-94F9-CDDC5495E1E9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86128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8271D-673E-4CDE-94F9-CDDC5495E1E9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68010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8271D-673E-4CDE-94F9-CDDC5495E1E9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46421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8271D-673E-4CDE-94F9-CDDC5495E1E9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63796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64BBCE-DF9F-4E78-BDD7-75B4AA515338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699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+ pictur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419E6A-F4DA-44CE-A1CC-ACD0D201A2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5300" y="1371600"/>
            <a:ext cx="11201400" cy="1752559"/>
          </a:xfrm>
        </p:spPr>
        <p:txBody>
          <a:bodyPr anchor="t"/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F5C069-5219-4AED-934E-1B7CFECBE2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0" y="3429000"/>
            <a:ext cx="11201400" cy="1828800"/>
          </a:xfrm>
        </p:spPr>
        <p:txBody>
          <a:bodyPr/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ABDDC1-5D04-4AE3-9FAA-CB71CA95A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4C181B7-34FB-46A0-AB6B-97CE0659DCC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94" y="499894"/>
            <a:ext cx="1599779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260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495300"/>
            <a:ext cx="11201400" cy="5374481"/>
          </a:xfrm>
        </p:spPr>
        <p:txBody>
          <a:bodyPr/>
          <a:lstStyle>
            <a:lvl1pPr>
              <a:defRPr sz="4000">
                <a:solidFill>
                  <a:schemeClr val="accent1"/>
                </a:solidFill>
              </a:defRPr>
            </a:lvl1pPr>
            <a:lvl2pPr>
              <a:defRPr sz="4000">
                <a:solidFill>
                  <a:schemeClr val="accent1"/>
                </a:solidFill>
              </a:defRPr>
            </a:lvl2pPr>
            <a:lvl3pPr marL="461963" indent="-461963">
              <a:defRPr sz="4000">
                <a:solidFill>
                  <a:schemeClr val="accent1"/>
                </a:solidFill>
              </a:defRPr>
            </a:lvl3pPr>
            <a:lvl4pPr marL="346075" indent="-346075"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─"/>
              <a:defRPr/>
            </a:lvl4pPr>
            <a:lvl5pPr>
              <a:defRPr lang="en-US" sz="3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95400" y="6365118"/>
            <a:ext cx="4572000" cy="18804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082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 Gray">
    <p:bg>
      <p:bgPr>
        <a:solidFill>
          <a:srgbClr val="EBE5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495300"/>
            <a:ext cx="11201400" cy="5374481"/>
          </a:xfrm>
        </p:spPr>
        <p:txBody>
          <a:bodyPr/>
          <a:lstStyle>
            <a:lvl1pPr>
              <a:defRPr sz="4000"/>
            </a:lvl1pPr>
            <a:lvl2pPr>
              <a:defRPr sz="4000"/>
            </a:lvl2pPr>
            <a:lvl3pPr marL="461963" indent="-461963">
              <a:defRPr sz="4000"/>
            </a:lvl3pPr>
            <a:lvl4pPr marL="346075" indent="-346075"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─"/>
              <a:defRPr/>
            </a:lvl4pPr>
            <a:lvl5pPr>
              <a:defRPr lang="en-US" sz="3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5874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ontent Medium Gra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495300"/>
            <a:ext cx="11201400" cy="5374481"/>
          </a:xfrm>
        </p:spPr>
        <p:txBody>
          <a:bodyPr/>
          <a:lstStyle>
            <a:lvl1pPr>
              <a:defRPr sz="4000">
                <a:solidFill>
                  <a:schemeClr val="bg1"/>
                </a:solidFill>
              </a:defRPr>
            </a:lvl1pPr>
            <a:lvl2pPr>
              <a:defRPr sz="4000">
                <a:solidFill>
                  <a:schemeClr val="bg1"/>
                </a:solidFill>
              </a:defRPr>
            </a:lvl2pPr>
            <a:lvl3pPr marL="461963" indent="-461963">
              <a:buClr>
                <a:schemeClr val="bg1"/>
              </a:buClr>
              <a:defRPr sz="4000">
                <a:solidFill>
                  <a:schemeClr val="bg1"/>
                </a:solidFill>
              </a:defRPr>
            </a:lvl3pPr>
            <a:lvl4pPr marL="346075" indent="-346075">
              <a:spcBef>
                <a:spcPts val="600"/>
              </a:spcBef>
              <a:buClr>
                <a:schemeClr val="bg1"/>
              </a:buClr>
              <a:buFont typeface="Arial" panose="020B0604020202020204" pitchFamily="34" charset="0"/>
              <a:buChar char="─"/>
              <a:defRPr>
                <a:solidFill>
                  <a:schemeClr val="bg1"/>
                </a:solidFill>
              </a:defRPr>
            </a:lvl4pPr>
            <a:lvl5pPr>
              <a:defRPr lang="en-US" sz="3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497E0FC-252B-43FC-BA77-1B3435BD890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9677"/>
          <a:stretch/>
        </p:blipFill>
        <p:spPr>
          <a:xfrm>
            <a:off x="500273" y="6367698"/>
            <a:ext cx="333166" cy="18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660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 Dark SPA Onl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495300"/>
            <a:ext cx="11201400" cy="5374481"/>
          </a:xfrm>
        </p:spPr>
        <p:txBody>
          <a:bodyPr/>
          <a:lstStyle>
            <a:lvl1pPr>
              <a:defRPr sz="4000">
                <a:solidFill>
                  <a:schemeClr val="bg1"/>
                </a:solidFill>
              </a:defRPr>
            </a:lvl1pPr>
            <a:lvl2pPr>
              <a:defRPr sz="4000">
                <a:solidFill>
                  <a:schemeClr val="bg1"/>
                </a:solidFill>
              </a:defRPr>
            </a:lvl2pPr>
            <a:lvl3pPr marL="461963" indent="-461963">
              <a:buClr>
                <a:schemeClr val="bg1"/>
              </a:buClr>
              <a:defRPr sz="4000">
                <a:solidFill>
                  <a:schemeClr val="bg1"/>
                </a:solidFill>
              </a:defRPr>
            </a:lvl3pPr>
            <a:lvl4pPr marL="346075" indent="-346075">
              <a:spcBef>
                <a:spcPts val="600"/>
              </a:spcBef>
              <a:buClr>
                <a:schemeClr val="bg1"/>
              </a:buClr>
              <a:buFont typeface="Arial" panose="020B0604020202020204" pitchFamily="34" charset="0"/>
              <a:buChar char="─"/>
              <a:defRPr>
                <a:solidFill>
                  <a:schemeClr val="bg1"/>
                </a:solidFill>
              </a:defRPr>
            </a:lvl4pPr>
            <a:lvl5pPr>
              <a:defRPr lang="en-US" sz="3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2367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 and Pictur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495300"/>
            <a:ext cx="11201400" cy="5374481"/>
          </a:xfrm>
        </p:spPr>
        <p:txBody>
          <a:bodyPr/>
          <a:lstStyle>
            <a:lvl1pPr>
              <a:defRPr sz="4000">
                <a:solidFill>
                  <a:schemeClr val="bg1"/>
                </a:solidFill>
              </a:defRPr>
            </a:lvl1pPr>
            <a:lvl2pPr>
              <a:defRPr sz="4000">
                <a:solidFill>
                  <a:schemeClr val="bg1"/>
                </a:solidFill>
              </a:defRPr>
            </a:lvl2pPr>
            <a:lvl3pPr marL="461963" indent="-461963">
              <a:defRPr sz="4000">
                <a:solidFill>
                  <a:schemeClr val="bg1"/>
                </a:solidFill>
              </a:defRPr>
            </a:lvl3pPr>
            <a:lvl4pPr marL="346075" indent="-346075">
              <a:spcBef>
                <a:spcPts val="600"/>
              </a:spcBef>
              <a:buFont typeface="Arial" panose="020B0604020202020204" pitchFamily="34" charset="0"/>
              <a:buChar char="─"/>
              <a:defRPr>
                <a:solidFill>
                  <a:schemeClr val="bg1"/>
                </a:solidFill>
              </a:defRPr>
            </a:lvl4pPr>
            <a:lvl5pPr>
              <a:defRPr lang="en-US" sz="3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5355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280DB9-5E40-4347-89DB-9C4C6B0CAB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1461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 Medium Gra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280DB9-5E40-4347-89DB-9C4C6B0CAB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271B82-D624-492C-A4C9-4CCCA4E151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/>
          <a:stretch/>
        </p:blipFill>
        <p:spPr>
          <a:xfrm>
            <a:off x="500062" y="6365517"/>
            <a:ext cx="347663" cy="18740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83F04C3-CD5A-4AD1-82F0-5FAC8280C4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9677"/>
          <a:stretch/>
        </p:blipFill>
        <p:spPr>
          <a:xfrm>
            <a:off x="500273" y="6367698"/>
            <a:ext cx="333166" cy="18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6815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Dark Gra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280DB9-5E40-4347-89DB-9C4C6B0CAB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2696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5300" y="1831181"/>
            <a:ext cx="5372100" cy="403621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DE134D-8FC3-4C3D-B95A-1E6699E7D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24600" y="1831181"/>
            <a:ext cx="5372100" cy="403621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29301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 Medium Gra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5300" y="1831181"/>
            <a:ext cx="5372100" cy="403621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DE134D-8FC3-4C3D-B95A-1E6699E7D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24600" y="1831181"/>
            <a:ext cx="5372100" cy="403621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A20AF43-D055-49BC-960D-1D683D4A9E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9677"/>
          <a:stretch/>
        </p:blipFill>
        <p:spPr>
          <a:xfrm>
            <a:off x="500273" y="6367698"/>
            <a:ext cx="333166" cy="18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91509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Dark Gra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9F3104F-2B9C-4AFD-8714-E46A3E5237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7" y="0"/>
            <a:ext cx="1218748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419E6A-F4DA-44CE-A1CC-ACD0D201A2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5300" y="1371600"/>
            <a:ext cx="11201400" cy="1752559"/>
          </a:xfrm>
        </p:spPr>
        <p:txBody>
          <a:bodyPr anchor="t"/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F5C069-5219-4AED-934E-1B7CFECBE2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0" y="3429000"/>
            <a:ext cx="11201400" cy="1828800"/>
          </a:xfrm>
        </p:spPr>
        <p:txBody>
          <a:bodyPr/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ABDDC1-5D04-4AE3-9FAA-CB71CA95A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37DBD12-7F36-478B-BABA-C68524E9D06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94" y="499894"/>
            <a:ext cx="1599779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1217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Dark Gra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5300" y="1831181"/>
            <a:ext cx="5372100" cy="403621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DE134D-8FC3-4C3D-B95A-1E6699E7D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24600" y="1831181"/>
            <a:ext cx="5372100" cy="403621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17605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Split 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5D1856D-21B6-4BBE-BD67-569B2A443367}"/>
              </a:ext>
            </a:extLst>
          </p:cNvPr>
          <p:cNvSpPr/>
          <p:nvPr userDrawn="1"/>
        </p:nvSpPr>
        <p:spPr>
          <a:xfrm>
            <a:off x="6096000" y="0"/>
            <a:ext cx="6095999" cy="6858000"/>
          </a:xfrm>
          <a:prstGeom prst="rect">
            <a:avLst/>
          </a:prstGeom>
          <a:solidFill>
            <a:srgbClr val="F6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495300"/>
            <a:ext cx="5372100" cy="8763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5300" y="1831181"/>
            <a:ext cx="5372100" cy="403621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DE134D-8FC3-4C3D-B95A-1E6699E7D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24600" y="1831181"/>
            <a:ext cx="5372100" cy="403621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3307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C0EE1CC-F652-4817-B99F-7C0DF8A36BB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8381" y="0"/>
            <a:ext cx="6096000" cy="6858000"/>
          </a:xfrm>
          <a:pattFill prst="wdUpDiag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495300"/>
            <a:ext cx="5372100" cy="8763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5300" y="1831181"/>
            <a:ext cx="5372100" cy="403621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23424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7680" y="1831181"/>
            <a:ext cx="341985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DE134D-8FC3-4C3D-B95A-1E6699E7D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87331" y="1831181"/>
            <a:ext cx="341985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82A6236D-9A85-4571-BCB2-A14F3C3D97E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8276982" y="1831181"/>
            <a:ext cx="341985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0020174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7680" y="1831181"/>
            <a:ext cx="245973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DE134D-8FC3-4C3D-B95A-1E6699E7D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10768" y="1831181"/>
            <a:ext cx="245973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82A6236D-9A85-4571-BCB2-A14F3C3D97E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3856" y="1831181"/>
            <a:ext cx="245973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235AA750-5A12-4DA7-B2C5-3E509E07B86D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9236944" y="1831181"/>
            <a:ext cx="245973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9787388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9E8312-D018-4C56-ABC3-19D5FCA8E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676EB8-6B1C-4FCE-BDB7-E541AE79D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C50288-D3CD-4486-9202-7577ECFD5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98947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 Medium Gra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9E8312-D018-4C56-ABC3-19D5FCA8E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676EB8-6B1C-4FCE-BDB7-E541AE79D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C50288-D3CD-4486-9202-7577ECFD5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9EC405D-9805-4BA5-9ACA-E6C9D67242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9677"/>
          <a:stretch/>
        </p:blipFill>
        <p:spPr>
          <a:xfrm>
            <a:off x="500273" y="6367698"/>
            <a:ext cx="333166" cy="18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80644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Dark Gra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9E8312-D018-4C56-ABC3-19D5FCA8E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676EB8-6B1C-4FCE-BDB7-E541AE79D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C50288-D3CD-4486-9202-7577ECFD5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19471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2C47FB-B8C8-44EC-AC03-6F867F171A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E53A5A-9956-460D-A3A0-29F07D4AA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71319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Autofit/>
          </a:bodyPr>
          <a:lstStyle>
            <a:lvl1pPr algn="ctr">
              <a:defRPr sz="5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>
                    <a:lumMod val="95000"/>
                  </a:schemeClr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4A891FB-C2B3-4744-81E4-C083D606D69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2572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1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93A5340A-9362-4256-9101-4E00B26E5F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7" y="0"/>
            <a:ext cx="1218748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100" cy="18804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169E71-AA3A-4A7E-98A6-6132E3988C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94" y="499894"/>
            <a:ext cx="1599776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78793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+ pictur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419E6A-F4DA-44CE-A1CC-ACD0D201A2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5300" y="1371600"/>
            <a:ext cx="11201400" cy="1752559"/>
          </a:xfrm>
        </p:spPr>
        <p:txBody>
          <a:bodyPr anchor="t"/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F5C069-5219-4AED-934E-1B7CFECBE2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0" y="3429000"/>
            <a:ext cx="11201400" cy="1828800"/>
          </a:xfrm>
        </p:spPr>
        <p:txBody>
          <a:bodyPr/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ABDDC1-5D04-4AE3-9FAA-CB71CA95A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4C181B7-34FB-46A0-AB6B-97CE0659DCC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94" y="499894"/>
            <a:ext cx="1599779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89005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Dark Gra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9F3104F-2B9C-4AFD-8714-E46A3E5237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7" y="0"/>
            <a:ext cx="1218748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419E6A-F4DA-44CE-A1CC-ACD0D201A2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5300" y="1371600"/>
            <a:ext cx="11201400" cy="1752559"/>
          </a:xfrm>
        </p:spPr>
        <p:txBody>
          <a:bodyPr anchor="t"/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F5C069-5219-4AED-934E-1B7CFECBE2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0" y="3429000"/>
            <a:ext cx="11201400" cy="1828800"/>
          </a:xfrm>
        </p:spPr>
        <p:txBody>
          <a:bodyPr/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ABDDC1-5D04-4AE3-9FAA-CB71CA95A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37DBD12-7F36-478B-BABA-C68524E9D06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94" y="499894"/>
            <a:ext cx="1599779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451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1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93A5340A-9362-4256-9101-4E00B26E5F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7" y="0"/>
            <a:ext cx="1218748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100" cy="18804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169E71-AA3A-4A7E-98A6-6132E3988C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94" y="499894"/>
            <a:ext cx="1599776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6070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1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A5C912B-E80F-4CFF-B0A1-F273940B50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7" y="0"/>
            <a:ext cx="1218748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100" cy="18804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169E71-AA3A-4A7E-98A6-6132E3988C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94" y="499894"/>
            <a:ext cx="1599776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4600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1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27974F8-F583-4986-925C-A42588D470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100" cy="18804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169E71-AA3A-4A7E-98A6-6132E3988C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94" y="499894"/>
            <a:ext cx="1599776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04077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2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DA3EC86-AF3A-4ADA-9561-E36B38F561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" y="0"/>
            <a:ext cx="1219002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100" cy="18804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169E71-AA3A-4A7E-98A6-6132E3988C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94" y="499894"/>
            <a:ext cx="1599776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73500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2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B9BD556-A58E-4AA3-87E3-EBBBBD51F3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" y="0"/>
            <a:ext cx="1219002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100" cy="18804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169E71-AA3A-4A7E-98A6-6132E3988C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94" y="499894"/>
            <a:ext cx="1599776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94285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2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ACDF9DD-DABA-4F6B-AC87-DEE0CF745C2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100" cy="18804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169E71-AA3A-4A7E-98A6-6132E3988C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94" y="499894"/>
            <a:ext cx="1599776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48247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Dark SPA Onl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F28FB34-35EA-4F14-9EBE-7126832315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099" cy="18804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D339045-7690-465C-A655-641C7D1012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94" y="499894"/>
            <a:ext cx="1599779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7379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495300"/>
            <a:ext cx="11201400" cy="5374481"/>
          </a:xfrm>
        </p:spPr>
        <p:txBody>
          <a:bodyPr/>
          <a:lstStyle>
            <a:lvl1pPr>
              <a:defRPr sz="4000">
                <a:solidFill>
                  <a:schemeClr val="accent1"/>
                </a:solidFill>
              </a:defRPr>
            </a:lvl1pPr>
            <a:lvl2pPr>
              <a:defRPr sz="4000">
                <a:solidFill>
                  <a:schemeClr val="accent1"/>
                </a:solidFill>
              </a:defRPr>
            </a:lvl2pPr>
            <a:lvl3pPr marL="461963" indent="-461963">
              <a:defRPr sz="4000">
                <a:solidFill>
                  <a:schemeClr val="accent1"/>
                </a:solidFill>
              </a:defRPr>
            </a:lvl3pPr>
            <a:lvl4pPr marL="346075" indent="-346075"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─"/>
              <a:defRPr/>
            </a:lvl4pPr>
            <a:lvl5pPr>
              <a:defRPr lang="en-US" sz="3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95400" y="6365118"/>
            <a:ext cx="4572000" cy="18804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376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1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A5C912B-E80F-4CFF-B0A1-F273940B502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7" y="0"/>
            <a:ext cx="1218748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100" cy="18804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169E71-AA3A-4A7E-98A6-6132E3988C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94" y="499894"/>
            <a:ext cx="1599776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43110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 Gray">
    <p:bg>
      <p:bgPr>
        <a:solidFill>
          <a:srgbClr val="EBE5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495300"/>
            <a:ext cx="11201400" cy="5374481"/>
          </a:xfrm>
        </p:spPr>
        <p:txBody>
          <a:bodyPr/>
          <a:lstStyle>
            <a:lvl1pPr>
              <a:defRPr sz="4000"/>
            </a:lvl1pPr>
            <a:lvl2pPr>
              <a:defRPr sz="4000"/>
            </a:lvl2pPr>
            <a:lvl3pPr marL="461963" indent="-461963">
              <a:defRPr sz="4000"/>
            </a:lvl3pPr>
            <a:lvl4pPr marL="346075" indent="-346075"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─"/>
              <a:defRPr/>
            </a:lvl4pPr>
            <a:lvl5pPr>
              <a:defRPr lang="en-US" sz="3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50155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ontent Medium Gra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495300"/>
            <a:ext cx="11201400" cy="5374481"/>
          </a:xfrm>
        </p:spPr>
        <p:txBody>
          <a:bodyPr/>
          <a:lstStyle>
            <a:lvl1pPr>
              <a:defRPr sz="4000">
                <a:solidFill>
                  <a:schemeClr val="bg1"/>
                </a:solidFill>
              </a:defRPr>
            </a:lvl1pPr>
            <a:lvl2pPr>
              <a:defRPr sz="4000">
                <a:solidFill>
                  <a:schemeClr val="bg1"/>
                </a:solidFill>
              </a:defRPr>
            </a:lvl2pPr>
            <a:lvl3pPr marL="461963" indent="-461963">
              <a:buClr>
                <a:schemeClr val="bg1"/>
              </a:buClr>
              <a:defRPr sz="4000">
                <a:solidFill>
                  <a:schemeClr val="bg1"/>
                </a:solidFill>
              </a:defRPr>
            </a:lvl3pPr>
            <a:lvl4pPr marL="346075" indent="-346075">
              <a:spcBef>
                <a:spcPts val="600"/>
              </a:spcBef>
              <a:buClr>
                <a:schemeClr val="bg1"/>
              </a:buClr>
              <a:buFont typeface="Arial" panose="020B0604020202020204" pitchFamily="34" charset="0"/>
              <a:buChar char="─"/>
              <a:defRPr>
                <a:solidFill>
                  <a:schemeClr val="bg1"/>
                </a:solidFill>
              </a:defRPr>
            </a:lvl4pPr>
            <a:lvl5pPr>
              <a:defRPr lang="en-US" sz="3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497E0FC-252B-43FC-BA77-1B3435BD890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9677"/>
          <a:stretch/>
        </p:blipFill>
        <p:spPr>
          <a:xfrm>
            <a:off x="500273" y="6367698"/>
            <a:ext cx="333166" cy="18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4012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 Dark SPA Onl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495300"/>
            <a:ext cx="11201400" cy="5374481"/>
          </a:xfrm>
        </p:spPr>
        <p:txBody>
          <a:bodyPr/>
          <a:lstStyle>
            <a:lvl1pPr>
              <a:defRPr sz="4000">
                <a:solidFill>
                  <a:schemeClr val="bg1"/>
                </a:solidFill>
              </a:defRPr>
            </a:lvl1pPr>
            <a:lvl2pPr>
              <a:defRPr sz="4000">
                <a:solidFill>
                  <a:schemeClr val="bg1"/>
                </a:solidFill>
              </a:defRPr>
            </a:lvl2pPr>
            <a:lvl3pPr marL="461963" indent="-461963">
              <a:buClr>
                <a:schemeClr val="bg1"/>
              </a:buClr>
              <a:defRPr sz="4000">
                <a:solidFill>
                  <a:schemeClr val="bg1"/>
                </a:solidFill>
              </a:defRPr>
            </a:lvl3pPr>
            <a:lvl4pPr marL="346075" indent="-346075">
              <a:spcBef>
                <a:spcPts val="600"/>
              </a:spcBef>
              <a:buClr>
                <a:schemeClr val="bg1"/>
              </a:buClr>
              <a:buFont typeface="Arial" panose="020B0604020202020204" pitchFamily="34" charset="0"/>
              <a:buChar char="─"/>
              <a:defRPr>
                <a:solidFill>
                  <a:schemeClr val="bg1"/>
                </a:solidFill>
              </a:defRPr>
            </a:lvl4pPr>
            <a:lvl5pPr>
              <a:defRPr lang="en-US" sz="3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7159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 and Pictur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495300"/>
            <a:ext cx="11201400" cy="5374481"/>
          </a:xfrm>
        </p:spPr>
        <p:txBody>
          <a:bodyPr/>
          <a:lstStyle>
            <a:lvl1pPr>
              <a:defRPr sz="4000">
                <a:solidFill>
                  <a:schemeClr val="bg1"/>
                </a:solidFill>
              </a:defRPr>
            </a:lvl1pPr>
            <a:lvl2pPr>
              <a:defRPr sz="4000">
                <a:solidFill>
                  <a:schemeClr val="bg1"/>
                </a:solidFill>
              </a:defRPr>
            </a:lvl2pPr>
            <a:lvl3pPr marL="461963" indent="-461963">
              <a:defRPr sz="4000">
                <a:solidFill>
                  <a:schemeClr val="bg1"/>
                </a:solidFill>
              </a:defRPr>
            </a:lvl3pPr>
            <a:lvl4pPr marL="346075" indent="-346075">
              <a:spcBef>
                <a:spcPts val="600"/>
              </a:spcBef>
              <a:buFont typeface="Arial" panose="020B0604020202020204" pitchFamily="34" charset="0"/>
              <a:buChar char="─"/>
              <a:defRPr>
                <a:solidFill>
                  <a:schemeClr val="bg1"/>
                </a:solidFill>
              </a:defRPr>
            </a:lvl4pPr>
            <a:lvl5pPr>
              <a:defRPr lang="en-US" sz="3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71762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280DB9-5E40-4347-89DB-9C4C6B0CAB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39390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 Medium Gra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280DB9-5E40-4347-89DB-9C4C6B0CAB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271B82-D624-492C-A4C9-4CCCA4E151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/>
          <a:stretch/>
        </p:blipFill>
        <p:spPr>
          <a:xfrm>
            <a:off x="500062" y="6365517"/>
            <a:ext cx="347663" cy="18740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83F04C3-CD5A-4AD1-82F0-5FAC8280C4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9677"/>
          <a:stretch/>
        </p:blipFill>
        <p:spPr>
          <a:xfrm>
            <a:off x="500273" y="6367698"/>
            <a:ext cx="333166" cy="18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3581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Dark Gra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280DB9-5E40-4347-89DB-9C4C6B0CAB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25444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5300" y="1831181"/>
            <a:ext cx="5372100" cy="403621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DE134D-8FC3-4C3D-B95A-1E6699E7D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24600" y="1831181"/>
            <a:ext cx="5372100" cy="403621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021401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 Medium Gra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5300" y="1831181"/>
            <a:ext cx="5372100" cy="403621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DE134D-8FC3-4C3D-B95A-1E6699E7D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24600" y="1831181"/>
            <a:ext cx="5372100" cy="403621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A20AF43-D055-49BC-960D-1D683D4A9E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9677"/>
          <a:stretch/>
        </p:blipFill>
        <p:spPr>
          <a:xfrm>
            <a:off x="500273" y="6367698"/>
            <a:ext cx="333166" cy="18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012944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Dark Gra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5300" y="1831181"/>
            <a:ext cx="5372100" cy="403621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DE134D-8FC3-4C3D-B95A-1E6699E7D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24600" y="1831181"/>
            <a:ext cx="5372100" cy="403621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40240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1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27974F8-F583-4986-925C-A42588D470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100" cy="18804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169E71-AA3A-4A7E-98A6-6132E3988C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94" y="499894"/>
            <a:ext cx="1599776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92380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Split 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5D1856D-21B6-4BBE-BD67-569B2A443367}"/>
              </a:ext>
            </a:extLst>
          </p:cNvPr>
          <p:cNvSpPr/>
          <p:nvPr userDrawn="1"/>
        </p:nvSpPr>
        <p:spPr>
          <a:xfrm>
            <a:off x="6096000" y="0"/>
            <a:ext cx="6095999" cy="6858000"/>
          </a:xfrm>
          <a:prstGeom prst="rect">
            <a:avLst/>
          </a:prstGeom>
          <a:solidFill>
            <a:srgbClr val="F6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495300"/>
            <a:ext cx="5372100" cy="8763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5300" y="1831181"/>
            <a:ext cx="5372100" cy="403621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DE134D-8FC3-4C3D-B95A-1E6699E7D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24600" y="1831181"/>
            <a:ext cx="5372100" cy="403621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63437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C0EE1CC-F652-4817-B99F-7C0DF8A36BB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8381" y="0"/>
            <a:ext cx="6096000" cy="6858000"/>
          </a:xfrm>
          <a:pattFill prst="wdUpDiag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495300"/>
            <a:ext cx="5372100" cy="8763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5300" y="1831181"/>
            <a:ext cx="5372100" cy="403621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30849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7680" y="1831181"/>
            <a:ext cx="341985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DE134D-8FC3-4C3D-B95A-1E6699E7D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87331" y="1831181"/>
            <a:ext cx="341985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82A6236D-9A85-4571-BCB2-A14F3C3D97E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8276982" y="1831181"/>
            <a:ext cx="341985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6588054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7680" y="1831181"/>
            <a:ext cx="245973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DE134D-8FC3-4C3D-B95A-1E6699E7D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10768" y="1831181"/>
            <a:ext cx="245973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82A6236D-9A85-4571-BCB2-A14F3C3D97E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3856" y="1831181"/>
            <a:ext cx="245973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235AA750-5A12-4DA7-B2C5-3E509E07B86D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9236944" y="1831181"/>
            <a:ext cx="245973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7020746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9E8312-D018-4C56-ABC3-19D5FCA8E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676EB8-6B1C-4FCE-BDB7-E541AE79D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C50288-D3CD-4486-9202-7577ECFD5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53122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 Medium Gra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9E8312-D018-4C56-ABC3-19D5FCA8E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676EB8-6B1C-4FCE-BDB7-E541AE79D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C50288-D3CD-4486-9202-7577ECFD5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9EC405D-9805-4BA5-9ACA-E6C9D67242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9677"/>
          <a:stretch/>
        </p:blipFill>
        <p:spPr>
          <a:xfrm>
            <a:off x="500273" y="6367698"/>
            <a:ext cx="333166" cy="18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71669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Dark Gra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9E8312-D018-4C56-ABC3-19D5FCA8E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676EB8-6B1C-4FCE-BDB7-E541AE79D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C50288-D3CD-4486-9202-7577ECFD5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129898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2C47FB-B8C8-44EC-AC03-6F867F171A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E53A5A-9956-460D-A3A0-29F07D4AA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619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2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DA3EC86-AF3A-4ADA-9561-E36B38F561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" y="0"/>
            <a:ext cx="1219002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100" cy="18804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169E71-AA3A-4A7E-98A6-6132E3988C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94" y="499894"/>
            <a:ext cx="1599776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8473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2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B9BD556-A58E-4AA3-87E3-EBBBBD51F33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" y="0"/>
            <a:ext cx="1219002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100" cy="18804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169E71-AA3A-4A7E-98A6-6132E3988C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94" y="499894"/>
            <a:ext cx="1599776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361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2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ACDF9DD-DABA-4F6B-AC87-DEE0CF745C2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100" cy="18804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169E71-AA3A-4A7E-98A6-6132E3988C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94" y="499894"/>
            <a:ext cx="1599776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227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Dark SPA Onl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F28FB34-35EA-4F14-9EBE-7126832315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099" cy="18804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D339045-7690-465C-A655-641C7D1012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94" y="499894"/>
            <a:ext cx="1599779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504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slideLayout" Target="../slideLayouts/slideLayout47.xml"/><Relationship Id="rId26" Type="http://schemas.openxmlformats.org/officeDocument/2006/relationships/slideLayout" Target="../slideLayouts/slideLayout55.xml"/><Relationship Id="rId3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50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6.xml"/><Relationship Id="rId25" Type="http://schemas.openxmlformats.org/officeDocument/2006/relationships/slideLayout" Target="../slideLayouts/slideLayout54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20" Type="http://schemas.openxmlformats.org/officeDocument/2006/relationships/slideLayout" Target="../slideLayouts/slideLayout49.xml"/><Relationship Id="rId29" Type="http://schemas.openxmlformats.org/officeDocument/2006/relationships/theme" Target="../theme/theme2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24" Type="http://schemas.openxmlformats.org/officeDocument/2006/relationships/slideLayout" Target="../slideLayouts/slideLayout53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23" Type="http://schemas.openxmlformats.org/officeDocument/2006/relationships/slideLayout" Target="../slideLayouts/slideLayout52.xml"/><Relationship Id="rId28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39.xml"/><Relationship Id="rId19" Type="http://schemas.openxmlformats.org/officeDocument/2006/relationships/slideLayout" Target="../slideLayouts/slideLayout48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Relationship Id="rId22" Type="http://schemas.openxmlformats.org/officeDocument/2006/relationships/slideLayout" Target="../slideLayouts/slideLayout51.xml"/><Relationship Id="rId27" Type="http://schemas.openxmlformats.org/officeDocument/2006/relationships/slideLayout" Target="../slideLayouts/slideLayout56.xml"/><Relationship Id="rId30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23A1F17-F225-4495-9480-83FAD54A3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495300"/>
            <a:ext cx="11201400" cy="87630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392990-F05E-4B4F-8858-E43CFDC89C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5300" y="1831181"/>
            <a:ext cx="11201400" cy="403621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1FBED9-0662-4E6E-BE07-3B9CC73BEE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95400" y="6365118"/>
            <a:ext cx="4572000" cy="188041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DA1B20-8363-42F3-8C44-6066F524E5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01414" y="6365118"/>
            <a:ext cx="295286" cy="188041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49A1E29-B301-44AA-9AC3-E63921197834}"/>
              </a:ext>
            </a:extLst>
          </p:cNvPr>
          <p:cNvPicPr>
            <a:picLocks noChangeAspect="1"/>
          </p:cNvPicPr>
          <p:nvPr userDrawn="1"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216" y="6367616"/>
            <a:ext cx="306416" cy="188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80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51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64" r:id="rId9"/>
    <p:sldLayoutId id="2147483656" r:id="rId10"/>
    <p:sldLayoutId id="2147483662" r:id="rId11"/>
    <p:sldLayoutId id="2147483676" r:id="rId12"/>
    <p:sldLayoutId id="2147483663" r:id="rId13"/>
    <p:sldLayoutId id="2147483660" r:id="rId14"/>
    <p:sldLayoutId id="2147483650" r:id="rId15"/>
    <p:sldLayoutId id="2147483677" r:id="rId16"/>
    <p:sldLayoutId id="2147483678" r:id="rId17"/>
    <p:sldLayoutId id="2147483652" r:id="rId18"/>
    <p:sldLayoutId id="2147483672" r:id="rId19"/>
    <p:sldLayoutId id="2147483673" r:id="rId20"/>
    <p:sldLayoutId id="2147483661" r:id="rId21"/>
    <p:sldLayoutId id="2147483659" r:id="rId22"/>
    <p:sldLayoutId id="2147483657" r:id="rId23"/>
    <p:sldLayoutId id="2147483658" r:id="rId24"/>
    <p:sldLayoutId id="2147483654" r:id="rId25"/>
    <p:sldLayoutId id="2147483674" r:id="rId26"/>
    <p:sldLayoutId id="2147483675" r:id="rId27"/>
    <p:sldLayoutId id="2147483655" r:id="rId28"/>
    <p:sldLayoutId id="2147483726" r:id="rId2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517525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FB9173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34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12" userDrawn="1">
          <p15:clr>
            <a:srgbClr val="F26B43"/>
          </p15:clr>
        </p15:guide>
        <p15:guide id="4" pos="7368" userDrawn="1">
          <p15:clr>
            <a:srgbClr val="F26B43"/>
          </p15:clr>
        </p15:guide>
        <p15:guide id="5" orient="horz" pos="312" userDrawn="1">
          <p15:clr>
            <a:srgbClr val="F26B43"/>
          </p15:clr>
        </p15:guide>
        <p15:guide id="6" orient="horz" userDrawn="1">
          <p15:clr>
            <a:srgbClr val="000000"/>
          </p15:clr>
        </p15:guide>
        <p15:guide id="7" orient="horz" pos="4008" userDrawn="1">
          <p15:clr>
            <a:srgbClr val="F26B43"/>
          </p15:clr>
        </p15:guide>
        <p15:guide id="8" orient="horz" pos="1152" userDrawn="1">
          <p15:clr>
            <a:srgbClr val="F26B43"/>
          </p15:clr>
        </p15:guide>
        <p15:guide id="9" orient="horz" pos="3696" userDrawn="1">
          <p15:clr>
            <a:srgbClr val="F26B43"/>
          </p15:clr>
        </p15:guide>
        <p15:guide id="10" orient="horz" pos="864" userDrawn="1">
          <p15:clr>
            <a:srgbClr val="F26B43"/>
          </p15:clr>
        </p15:guide>
        <p15:guide id="11" pos="3696" userDrawn="1">
          <p15:clr>
            <a:srgbClr val="F26B43"/>
          </p15:clr>
        </p15:guide>
        <p15:guide id="12" pos="3984" userDrawn="1">
          <p15:clr>
            <a:srgbClr val="F26B43"/>
          </p15:clr>
        </p15:guide>
        <p15:guide id="13" pos="816" userDrawn="1">
          <p15:clr>
            <a:srgbClr val="F26B43"/>
          </p15:clr>
        </p15:guide>
        <p15:guide id="14" pos="7680" userDrawn="1">
          <p15:clr>
            <a:srgbClr val="000000"/>
          </p15:clr>
        </p15:guide>
        <p15:guide id="15" userDrawn="1">
          <p15:clr>
            <a:srgbClr val="000000"/>
          </p15:clr>
        </p15:guide>
        <p15:guide id="16" orient="horz" pos="4320" userDrawn="1">
          <p15:clr>
            <a:srgbClr val="000000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23A1F17-F225-4495-9480-83FAD54A3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495300"/>
            <a:ext cx="11201400" cy="87630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392990-F05E-4B4F-8858-E43CFDC89C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5300" y="1831181"/>
            <a:ext cx="11201400" cy="403621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1FBED9-0662-4E6E-BE07-3B9CC73BEE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95400" y="6365118"/>
            <a:ext cx="4572000" cy="188041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DA1B20-8363-42F3-8C44-6066F524E5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01414" y="6365118"/>
            <a:ext cx="295286" cy="188041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49A1E29-B301-44AA-9AC3-E63921197834}"/>
              </a:ext>
            </a:extLst>
          </p:cNvPr>
          <p:cNvPicPr>
            <a:picLocks noChangeAspect="1"/>
          </p:cNvPicPr>
          <p:nvPr userDrawn="1"/>
        </p:nvPicPr>
        <p:blipFill>
          <a:blip r:embed="rId3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216" y="6367616"/>
            <a:ext cx="306416" cy="188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971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  <p:sldLayoutId id="2147483696" r:id="rId17"/>
    <p:sldLayoutId id="2147483697" r:id="rId18"/>
    <p:sldLayoutId id="2147483698" r:id="rId19"/>
    <p:sldLayoutId id="2147483699" r:id="rId20"/>
    <p:sldLayoutId id="2147483700" r:id="rId21"/>
    <p:sldLayoutId id="2147483701" r:id="rId22"/>
    <p:sldLayoutId id="2147483702" r:id="rId23"/>
    <p:sldLayoutId id="2147483703" r:id="rId24"/>
    <p:sldLayoutId id="2147483704" r:id="rId25"/>
    <p:sldLayoutId id="2147483705" r:id="rId26"/>
    <p:sldLayoutId id="2147483706" r:id="rId27"/>
    <p:sldLayoutId id="2147483707" r:id="rId2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517525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FB9173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34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312">
          <p15:clr>
            <a:srgbClr val="F26B43"/>
          </p15:clr>
        </p15:guide>
        <p15:guide id="4" pos="7368">
          <p15:clr>
            <a:srgbClr val="F26B43"/>
          </p15:clr>
        </p15:guide>
        <p15:guide id="5" orient="horz" pos="312">
          <p15:clr>
            <a:srgbClr val="F26B43"/>
          </p15:clr>
        </p15:guide>
        <p15:guide id="6" orient="horz">
          <p15:clr>
            <a:srgbClr val="000000"/>
          </p15:clr>
        </p15:guide>
        <p15:guide id="7" orient="horz" pos="4008">
          <p15:clr>
            <a:srgbClr val="F26B43"/>
          </p15:clr>
        </p15:guide>
        <p15:guide id="8" orient="horz" pos="1152">
          <p15:clr>
            <a:srgbClr val="F26B43"/>
          </p15:clr>
        </p15:guide>
        <p15:guide id="9" orient="horz" pos="3696">
          <p15:clr>
            <a:srgbClr val="F26B43"/>
          </p15:clr>
        </p15:guide>
        <p15:guide id="10" orient="horz" pos="864">
          <p15:clr>
            <a:srgbClr val="F26B43"/>
          </p15:clr>
        </p15:guide>
        <p15:guide id="11" pos="3696">
          <p15:clr>
            <a:srgbClr val="F26B43"/>
          </p15:clr>
        </p15:guide>
        <p15:guide id="12" pos="3984">
          <p15:clr>
            <a:srgbClr val="F26B43"/>
          </p15:clr>
        </p15:guide>
        <p15:guide id="13" pos="816">
          <p15:clr>
            <a:srgbClr val="F26B43"/>
          </p15:clr>
        </p15:guide>
        <p15:guide id="14" pos="7680">
          <p15:clr>
            <a:srgbClr val="000000"/>
          </p15:clr>
        </p15:guide>
        <p15:guide id="15">
          <p15:clr>
            <a:srgbClr val="000000"/>
          </p15:clr>
        </p15:guide>
        <p15:guide id="16" orient="horz" pos="4320">
          <p15:clr>
            <a:srgbClr val="00000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56327E-4863-4F3B-ABE1-D2CFDAAC98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WorkFusion </a:t>
            </a:r>
            <a:br>
              <a:rPr lang="en-US" dirty="0"/>
            </a:br>
            <a:r>
              <a:rPr lang="en-US" dirty="0"/>
              <a:t>Machine Learning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54CF927-09C9-4692-803B-259F75C81025}"/>
              </a:ext>
            </a:extLst>
          </p:cNvPr>
          <p:cNvSpPr/>
          <p:nvPr/>
        </p:nvSpPr>
        <p:spPr>
          <a:xfrm>
            <a:off x="495300" y="3935603"/>
            <a:ext cx="31922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Data Tagging Process</a:t>
            </a:r>
          </a:p>
        </p:txBody>
      </p:sp>
    </p:spTree>
    <p:extLst>
      <p:ext uri="{BB962C8B-B14F-4D97-AF65-F5344CB8AC3E}">
        <p14:creationId xmlns:p14="http://schemas.microsoft.com/office/powerpoint/2010/main" val="38370881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4739C-AF96-42BD-91FD-E611C00F28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2EA4B8-6A71-4121-87C9-58262F999F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4520" y="2859883"/>
            <a:ext cx="11199019" cy="2436018"/>
          </a:xfrm>
        </p:spPr>
        <p:txBody>
          <a:bodyPr/>
          <a:lstStyle/>
          <a:p>
            <a:r>
              <a:rPr lang="en-US" dirty="0"/>
              <a:t>Create a User on WorkSpace and train its tools</a:t>
            </a:r>
          </a:p>
          <a:p>
            <a:endParaRPr lang="en-US" dirty="0">
              <a:highlight>
                <a:srgbClr val="FF0000"/>
              </a:highlight>
            </a:endParaRP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DE0AFC3-2D51-4F5B-BED7-BDF825979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1510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05B3B1-279B-8347-AB46-AB189BFFC1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679" y="265977"/>
            <a:ext cx="11201400" cy="656998"/>
          </a:xfrm>
        </p:spPr>
        <p:txBody>
          <a:bodyPr/>
          <a:lstStyle/>
          <a:p>
            <a:r>
              <a:rPr lang="en-US" dirty="0"/>
              <a:t>Tagging in WorkSpace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882529-C57B-8F40-8B06-BBEAD8F2B4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1818001"/>
            <a:ext cx="4538613" cy="826048"/>
          </a:xfrm>
        </p:spPr>
        <p:txBody>
          <a:bodyPr>
            <a:normAutofit/>
          </a:bodyPr>
          <a:lstStyle/>
          <a:p>
            <a:endParaRPr lang="en-US" sz="1800" dirty="0"/>
          </a:p>
          <a:p>
            <a:endParaRPr lang="en-US" sz="2400" b="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DA8E647-59A9-9B49-A041-5366F1FCFBE3}"/>
              </a:ext>
            </a:extLst>
          </p:cNvPr>
          <p:cNvSpPr txBox="1">
            <a:spLocks/>
          </p:cNvSpPr>
          <p:nvPr/>
        </p:nvSpPr>
        <p:spPr>
          <a:xfrm>
            <a:off x="6130957" y="1818000"/>
            <a:ext cx="4538613" cy="82605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7525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B917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3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 dirty="0"/>
          </a:p>
          <a:p>
            <a:pPr lvl="2" indent="0">
              <a:buFont typeface="Arial" panose="020B0604020202020204" pitchFamily="34" charset="0"/>
              <a:buNone/>
            </a:pPr>
            <a:endParaRPr lang="ru-RU" sz="2400" dirty="0"/>
          </a:p>
          <a:p>
            <a:endParaRPr lang="en-US" sz="2400" b="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33B9A37-5EFF-484C-BB36-81667C2E2B29}"/>
              </a:ext>
            </a:extLst>
          </p:cNvPr>
          <p:cNvSpPr txBox="1">
            <a:spLocks/>
          </p:cNvSpPr>
          <p:nvPr/>
        </p:nvSpPr>
        <p:spPr>
          <a:xfrm>
            <a:off x="6130956" y="2906834"/>
            <a:ext cx="4538613" cy="82605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7525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B917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3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A25FE0F-F05B-2847-9DF6-FA600E91E73A}"/>
              </a:ext>
            </a:extLst>
          </p:cNvPr>
          <p:cNvSpPr txBox="1">
            <a:spLocks/>
          </p:cNvSpPr>
          <p:nvPr/>
        </p:nvSpPr>
        <p:spPr>
          <a:xfrm>
            <a:off x="378765" y="871523"/>
            <a:ext cx="11364556" cy="826048"/>
          </a:xfrm>
          <a:prstGeom prst="rect">
            <a:avLst/>
          </a:prstGeom>
        </p:spPr>
        <p:txBody>
          <a:bodyPr vert="horz" wrap="square" lIns="0" tIns="0" rIns="0" bIns="0" rtlCol="0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7525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B917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3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can’t tag a document, click on “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Return</a:t>
            </a:r>
            <a:r>
              <a:rPr lang="en-US" b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” button (N</a:t>
            </a:r>
            <a:r>
              <a:rPr lang="en-US" sz="1600" b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ote that document will return to the pool in a few minutes and will become available for tagging again.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Put a tick “Automatically accept the next task”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 b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125BDC07-C80E-47CD-9AEF-48BAE6791249}"/>
              </a:ext>
            </a:extLst>
          </p:cNvPr>
          <p:cNvSpPr txBox="1">
            <a:spLocks/>
          </p:cNvSpPr>
          <p:nvPr/>
        </p:nvSpPr>
        <p:spPr>
          <a:xfrm>
            <a:off x="656074" y="4266337"/>
            <a:ext cx="6699319" cy="826048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7525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B917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3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b="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A482A5CF-4E5A-479B-BD96-1DFA5750F4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4442" y="1905550"/>
            <a:ext cx="10589874" cy="428235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B1AB117-C4CA-4641-88C2-822BE87008B3}"/>
              </a:ext>
            </a:extLst>
          </p:cNvPr>
          <p:cNvSpPr/>
          <p:nvPr/>
        </p:nvSpPr>
        <p:spPr>
          <a:xfrm>
            <a:off x="9160399" y="2220930"/>
            <a:ext cx="1958316" cy="26322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 dirty="0" err="1">
              <a:solidFill>
                <a:schemeClr val="bg1"/>
              </a:solidFill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B6E746F-4514-4B8D-9EAB-A24F98EF3946}"/>
              </a:ext>
            </a:extLst>
          </p:cNvPr>
          <p:cNvSpPr/>
          <p:nvPr/>
        </p:nvSpPr>
        <p:spPr>
          <a:xfrm>
            <a:off x="6299946" y="1324673"/>
            <a:ext cx="2521325" cy="67907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Put a tick “Automatically accept the next task” 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7B19835-EFC6-4572-9A75-3638B3F89160}"/>
              </a:ext>
            </a:extLst>
          </p:cNvPr>
          <p:cNvSpPr/>
          <p:nvPr/>
        </p:nvSpPr>
        <p:spPr>
          <a:xfrm>
            <a:off x="9341264" y="3180043"/>
            <a:ext cx="2850736" cy="67907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</a:t>
            </a:r>
            <a:r>
              <a:rPr lang="en-US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lick on “Return” button</a:t>
            </a:r>
            <a:r>
              <a:rPr lang="ru-RU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return document to the pool</a:t>
            </a:r>
          </a:p>
        </p:txBody>
      </p:sp>
      <p:sp>
        <p:nvSpPr>
          <p:cNvPr id="17" name="Arrow: Up 16">
            <a:extLst>
              <a:ext uri="{FF2B5EF4-FFF2-40B4-BE49-F238E27FC236}">
                <a16:creationId xmlns:a16="http://schemas.microsoft.com/office/drawing/2014/main" id="{AEAA63C7-AC02-44F6-9F00-7EE3972DC58B}"/>
              </a:ext>
            </a:extLst>
          </p:cNvPr>
          <p:cNvSpPr/>
          <p:nvPr/>
        </p:nvSpPr>
        <p:spPr>
          <a:xfrm rot="6503980">
            <a:off x="8687847" y="1914242"/>
            <a:ext cx="100634" cy="671497"/>
          </a:xfrm>
          <a:prstGeom prst="up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 dirty="0" err="1">
              <a:solidFill>
                <a:schemeClr val="bg1"/>
              </a:solidFill>
            </a:endParaRPr>
          </a:p>
        </p:txBody>
      </p:sp>
      <p:sp>
        <p:nvSpPr>
          <p:cNvPr id="18" name="Arrow: Up 17">
            <a:extLst>
              <a:ext uri="{FF2B5EF4-FFF2-40B4-BE49-F238E27FC236}">
                <a16:creationId xmlns:a16="http://schemas.microsoft.com/office/drawing/2014/main" id="{8212175D-4F26-4244-A013-726AF8FFD831}"/>
              </a:ext>
            </a:extLst>
          </p:cNvPr>
          <p:cNvSpPr/>
          <p:nvPr/>
        </p:nvSpPr>
        <p:spPr>
          <a:xfrm>
            <a:off x="10906688" y="2568820"/>
            <a:ext cx="108067" cy="516551"/>
          </a:xfrm>
          <a:prstGeom prst="up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 dirty="0" err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416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0320A8-01C8-49D0-9F99-516776EC2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Data-value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EA8439B8-D337-48B0-A6E9-CEB6FED13D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346" y="2189375"/>
            <a:ext cx="9828107" cy="4037012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B0E882-14E6-41EC-9A05-9D27C56BF3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5F2F0D7-0BAF-43D4-9DBE-B2B4B460FD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12</a:t>
            </a:fld>
            <a:endParaRPr lang="en-US"/>
          </a:p>
        </p:txBody>
      </p:sp>
      <p:sp>
        <p:nvSpPr>
          <p:cNvPr id="6" name="AutoShape 2" descr="https://kb.workfusion.com/download/attachments/52404690/image2018-10-16_15-54-5.png?version=1&amp;modificationDate=1539694445252&amp;api=v2&amp;effects=border-simple,blur-border">
            <a:extLst>
              <a:ext uri="{FF2B5EF4-FFF2-40B4-BE49-F238E27FC236}">
                <a16:creationId xmlns:a16="http://schemas.microsoft.com/office/drawing/2014/main" id="{6FDCC836-454E-40E2-A698-AF81A2C05F3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8BE60B6-5569-42F5-89C2-B39863A754D5}"/>
              </a:ext>
            </a:extLst>
          </p:cNvPr>
          <p:cNvSpPr txBox="1"/>
          <p:nvPr/>
        </p:nvSpPr>
        <p:spPr>
          <a:xfrm>
            <a:off x="555836" y="1206659"/>
            <a:ext cx="10775527" cy="87630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dirty="0"/>
              <a:t>The text chunk is tagged and converted into data-value, that can be normalized then. 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8658C9A-7FBB-492D-81A0-9D22C893C9AB}"/>
              </a:ext>
            </a:extLst>
          </p:cNvPr>
          <p:cNvCxnSpPr>
            <a:cxnSpLocks/>
          </p:cNvCxnSpPr>
          <p:nvPr/>
        </p:nvCxnSpPr>
        <p:spPr>
          <a:xfrm>
            <a:off x="8446347" y="2189375"/>
            <a:ext cx="1255706" cy="291576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50B20A66-79B2-488C-9FFD-D5DFFFCAA477}"/>
              </a:ext>
            </a:extLst>
          </p:cNvPr>
          <p:cNvCxnSpPr>
            <a:cxnSpLocks/>
          </p:cNvCxnSpPr>
          <p:nvPr/>
        </p:nvCxnSpPr>
        <p:spPr>
          <a:xfrm flipH="1">
            <a:off x="4020671" y="2221691"/>
            <a:ext cx="551329" cy="305628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B9762AB-1639-48A3-AB6C-33E6F3806265}"/>
              </a:ext>
            </a:extLst>
          </p:cNvPr>
          <p:cNvSpPr/>
          <p:nvPr/>
        </p:nvSpPr>
        <p:spPr>
          <a:xfrm>
            <a:off x="3849818" y="1638404"/>
            <a:ext cx="1255706" cy="445077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600" dirty="0"/>
              <a:t>Text chunk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93AC79A7-B4BD-4A4E-988C-4BB7DE011A89}"/>
              </a:ext>
            </a:extLst>
          </p:cNvPr>
          <p:cNvSpPr/>
          <p:nvPr/>
        </p:nvSpPr>
        <p:spPr>
          <a:xfrm>
            <a:off x="7659818" y="1644809"/>
            <a:ext cx="1255706" cy="445077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600" dirty="0"/>
              <a:t>Data-value</a:t>
            </a:r>
          </a:p>
        </p:txBody>
      </p:sp>
    </p:spTree>
    <p:extLst>
      <p:ext uri="{BB962C8B-B14F-4D97-AF65-F5344CB8AC3E}">
        <p14:creationId xmlns:p14="http://schemas.microsoft.com/office/powerpoint/2010/main" val="3061689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05B3B1-279B-8347-AB46-AB189BFFC1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679" y="265977"/>
            <a:ext cx="11201400" cy="656998"/>
          </a:xfrm>
        </p:spPr>
        <p:txBody>
          <a:bodyPr/>
          <a:lstStyle/>
          <a:p>
            <a:r>
              <a:rPr lang="en-US" dirty="0"/>
              <a:t>Tagging in WorkSpace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882529-C57B-8F40-8B06-BBEAD8F2B4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1818001"/>
            <a:ext cx="4538613" cy="826048"/>
          </a:xfrm>
        </p:spPr>
        <p:txBody>
          <a:bodyPr>
            <a:normAutofit/>
          </a:bodyPr>
          <a:lstStyle/>
          <a:p>
            <a:endParaRPr lang="en-US" sz="1800" dirty="0"/>
          </a:p>
          <a:p>
            <a:endParaRPr lang="en-US" sz="2400" b="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DA8E647-59A9-9B49-A041-5366F1FCFBE3}"/>
              </a:ext>
            </a:extLst>
          </p:cNvPr>
          <p:cNvSpPr txBox="1">
            <a:spLocks/>
          </p:cNvSpPr>
          <p:nvPr/>
        </p:nvSpPr>
        <p:spPr>
          <a:xfrm>
            <a:off x="6130957" y="1818000"/>
            <a:ext cx="4538613" cy="82605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7525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B917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3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 dirty="0"/>
          </a:p>
          <a:p>
            <a:pPr lvl="2" indent="0">
              <a:buFont typeface="Arial" panose="020B0604020202020204" pitchFamily="34" charset="0"/>
              <a:buNone/>
            </a:pPr>
            <a:endParaRPr lang="ru-RU" sz="2400" dirty="0"/>
          </a:p>
          <a:p>
            <a:endParaRPr lang="en-US" sz="2400" b="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33B9A37-5EFF-484C-BB36-81667C2E2B29}"/>
              </a:ext>
            </a:extLst>
          </p:cNvPr>
          <p:cNvSpPr txBox="1">
            <a:spLocks/>
          </p:cNvSpPr>
          <p:nvPr/>
        </p:nvSpPr>
        <p:spPr>
          <a:xfrm>
            <a:off x="6130956" y="2906834"/>
            <a:ext cx="4538613" cy="82605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7525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B917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3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A25FE0F-F05B-2847-9DF6-FA600E91E73A}"/>
              </a:ext>
            </a:extLst>
          </p:cNvPr>
          <p:cNvSpPr txBox="1">
            <a:spLocks/>
          </p:cNvSpPr>
          <p:nvPr/>
        </p:nvSpPr>
        <p:spPr>
          <a:xfrm>
            <a:off x="378766" y="1100880"/>
            <a:ext cx="11364556" cy="826048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7525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B917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3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Tag all the available fields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Scroll down and select “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Submit</a:t>
            </a:r>
            <a:r>
              <a:rPr lang="en-US" b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” button</a:t>
            </a:r>
            <a:endParaRPr lang="en-US" sz="1600" b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125BDC07-C80E-47CD-9AEF-48BAE6791249}"/>
              </a:ext>
            </a:extLst>
          </p:cNvPr>
          <p:cNvSpPr txBox="1">
            <a:spLocks/>
          </p:cNvSpPr>
          <p:nvPr/>
        </p:nvSpPr>
        <p:spPr>
          <a:xfrm>
            <a:off x="656074" y="4266337"/>
            <a:ext cx="6699319" cy="826048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7525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B917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3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b="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FE0CDE9-259E-4860-9D51-BCA80700EA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385" y="2075650"/>
            <a:ext cx="9070730" cy="4763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78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05B3B1-279B-8347-AB46-AB189BFFC1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202" y="1080469"/>
            <a:ext cx="11199019" cy="2057400"/>
          </a:xfrm>
        </p:spPr>
        <p:txBody>
          <a:bodyPr/>
          <a:lstStyle/>
          <a:p>
            <a:r>
              <a:rPr lang="en-US" dirty="0"/>
              <a:t>Tagging in WorkSpace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DA8E647-59A9-9B49-A041-5366F1FCFBE3}"/>
              </a:ext>
            </a:extLst>
          </p:cNvPr>
          <p:cNvSpPr txBox="1">
            <a:spLocks/>
          </p:cNvSpPr>
          <p:nvPr/>
        </p:nvSpPr>
        <p:spPr>
          <a:xfrm>
            <a:off x="6130957" y="1818000"/>
            <a:ext cx="4538613" cy="82605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7525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B917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3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 dirty="0"/>
          </a:p>
          <a:p>
            <a:pPr lvl="2" indent="0">
              <a:buFont typeface="Arial" panose="020B0604020202020204" pitchFamily="34" charset="0"/>
              <a:buNone/>
            </a:pPr>
            <a:endParaRPr lang="ru-RU" sz="2400" dirty="0"/>
          </a:p>
          <a:p>
            <a:endParaRPr lang="en-US" sz="2400" b="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33B9A37-5EFF-484C-BB36-81667C2E2B29}"/>
              </a:ext>
            </a:extLst>
          </p:cNvPr>
          <p:cNvSpPr txBox="1">
            <a:spLocks/>
          </p:cNvSpPr>
          <p:nvPr/>
        </p:nvSpPr>
        <p:spPr>
          <a:xfrm>
            <a:off x="6130956" y="2906834"/>
            <a:ext cx="4538613" cy="82605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7525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B917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3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A25FE0F-F05B-2847-9DF6-FA600E91E73A}"/>
              </a:ext>
            </a:extLst>
          </p:cNvPr>
          <p:cNvSpPr txBox="1">
            <a:spLocks/>
          </p:cNvSpPr>
          <p:nvPr/>
        </p:nvSpPr>
        <p:spPr>
          <a:xfrm>
            <a:off x="656075" y="2297349"/>
            <a:ext cx="10596734" cy="41856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7525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B917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3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/>
            </a:pPr>
            <a:r>
              <a:rPr lang="en-US" sz="2400" b="0" dirty="0"/>
              <a:t>Open required Task Queue in WorkSpace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0" dirty="0"/>
              <a:t>Accept the Task to start working on it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0" dirty="0"/>
              <a:t>Review the OCRed document on the left, check the original document if needed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0" dirty="0"/>
              <a:t>Find all the required fields and tag them (or select n/a option if the field is not present in the document).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0" dirty="0"/>
              <a:t>Correct the value, if necessary (e.g. in case of OCR issue)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0" dirty="0"/>
              <a:t>Review the tagged document, make sure that all required fields are tagged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0" dirty="0"/>
              <a:t>Press “Submit” button</a:t>
            </a:r>
          </a:p>
          <a:p>
            <a:endParaRPr lang="en-US" sz="2400" b="0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125BDC07-C80E-47CD-9AEF-48BAE6791249}"/>
              </a:ext>
            </a:extLst>
          </p:cNvPr>
          <p:cNvSpPr txBox="1">
            <a:spLocks/>
          </p:cNvSpPr>
          <p:nvPr/>
        </p:nvSpPr>
        <p:spPr>
          <a:xfrm>
            <a:off x="656074" y="4266337"/>
            <a:ext cx="6699319" cy="826048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7525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B917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3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2039731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05B3B1-279B-8347-AB46-AB189BFFC1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849434"/>
            <a:ext cx="11199019" cy="2057400"/>
          </a:xfrm>
        </p:spPr>
        <p:txBody>
          <a:bodyPr/>
          <a:lstStyle/>
          <a:p>
            <a:r>
              <a:rPr lang="en-US" dirty="0"/>
              <a:t>Tagging in WorkSpace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882529-C57B-8F40-8B06-BBEAD8F2B44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800" dirty="0"/>
          </a:p>
          <a:p>
            <a:endParaRPr lang="en-US" sz="2400" b="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DA8E647-59A9-9B49-A041-5366F1FCFBE3}"/>
              </a:ext>
            </a:extLst>
          </p:cNvPr>
          <p:cNvSpPr txBox="1">
            <a:spLocks/>
          </p:cNvSpPr>
          <p:nvPr/>
        </p:nvSpPr>
        <p:spPr>
          <a:xfrm>
            <a:off x="6130957" y="1818000"/>
            <a:ext cx="4538613" cy="82605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7525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B917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3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 dirty="0"/>
          </a:p>
          <a:p>
            <a:pPr lvl="2" indent="0">
              <a:buFont typeface="Arial" panose="020B0604020202020204" pitchFamily="34" charset="0"/>
              <a:buNone/>
            </a:pPr>
            <a:endParaRPr lang="ru-RU" sz="2400" dirty="0"/>
          </a:p>
          <a:p>
            <a:endParaRPr lang="en-US" sz="2400" b="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33B9A37-5EFF-484C-BB36-81667C2E2B29}"/>
              </a:ext>
            </a:extLst>
          </p:cNvPr>
          <p:cNvSpPr txBox="1">
            <a:spLocks/>
          </p:cNvSpPr>
          <p:nvPr/>
        </p:nvSpPr>
        <p:spPr>
          <a:xfrm>
            <a:off x="6130956" y="2906834"/>
            <a:ext cx="4538613" cy="82605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7525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B917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3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A25FE0F-F05B-2847-9DF6-FA600E91E73A}"/>
              </a:ext>
            </a:extLst>
          </p:cNvPr>
          <p:cNvSpPr txBox="1">
            <a:spLocks/>
          </p:cNvSpPr>
          <p:nvPr/>
        </p:nvSpPr>
        <p:spPr>
          <a:xfrm>
            <a:off x="773690" y="1933423"/>
            <a:ext cx="10216513" cy="41856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7525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B917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3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0" dirty="0"/>
              <a:t>When you find a text chunk that corresponds to one of the Tags:</a:t>
            </a:r>
          </a:p>
          <a:p>
            <a:pPr marL="457200" indent="-457200">
              <a:buAutoNum type="arabicPeriod"/>
            </a:pPr>
            <a:r>
              <a:rPr lang="en-US" sz="2400" b="0" dirty="0"/>
              <a:t>Select the corresponding text chunk</a:t>
            </a:r>
          </a:p>
          <a:p>
            <a:pPr marL="457200" indent="-457200">
              <a:buAutoNum type="arabicPeriod"/>
            </a:pPr>
            <a:endParaRPr lang="en-US" sz="2400" b="0" dirty="0"/>
          </a:p>
          <a:p>
            <a:pPr marL="457200" indent="-457200">
              <a:buAutoNum type="arabicPeriod"/>
            </a:pPr>
            <a:r>
              <a:rPr lang="en-US" sz="2400" b="0" dirty="0"/>
              <a:t>Click the corresponding colored Tag icon OR press the corresponding letter (hotkey)</a:t>
            </a:r>
          </a:p>
          <a:p>
            <a:pPr marL="457200" indent="-457200">
              <a:buAutoNum type="arabicPeriod"/>
            </a:pPr>
            <a:endParaRPr lang="en-US" sz="2400" b="0" dirty="0"/>
          </a:p>
          <a:p>
            <a:pPr marL="457200" indent="-457200">
              <a:buAutoNum type="arabicPeriod"/>
            </a:pPr>
            <a:endParaRPr lang="en-US" sz="2400" b="0" dirty="0"/>
          </a:p>
          <a:p>
            <a:pPr marL="457200" indent="-457200">
              <a:buAutoNum type="arabicPeriod"/>
            </a:pPr>
            <a:r>
              <a:rPr lang="en-US" sz="2400" b="0" dirty="0"/>
              <a:t>Selection will be highlighted in Tag color</a:t>
            </a:r>
          </a:p>
          <a:p>
            <a:pPr marL="457200" indent="-457200">
              <a:buAutoNum type="arabicPeriod"/>
            </a:pPr>
            <a:endParaRPr lang="en-US" sz="2400" b="0" dirty="0"/>
          </a:p>
          <a:p>
            <a:pPr marL="457200" indent="-457200">
              <a:buAutoNum type="arabicPeriod"/>
            </a:pPr>
            <a:endParaRPr lang="en-US" sz="2400" b="0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125BDC07-C80E-47CD-9AEF-48BAE6791249}"/>
              </a:ext>
            </a:extLst>
          </p:cNvPr>
          <p:cNvSpPr txBox="1">
            <a:spLocks/>
          </p:cNvSpPr>
          <p:nvPr/>
        </p:nvSpPr>
        <p:spPr>
          <a:xfrm>
            <a:off x="656074" y="4266337"/>
            <a:ext cx="6699319" cy="826048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7525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B917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3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b="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87ADE33-6A74-4A89-A887-031887D11D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8" y="18646775"/>
            <a:ext cx="1385887" cy="2063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C5A2150-D38E-4360-B163-AD3F9E16B9E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6600" y="19675475"/>
            <a:ext cx="4327525" cy="2159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640494B-CDAF-4D8F-AAE9-C63A650D9E9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97075" y="19062700"/>
            <a:ext cx="1174750" cy="34766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87ADE33-6A74-4A89-A887-031887D11D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2696" y="2799337"/>
            <a:ext cx="2353370" cy="36155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640494B-CDAF-4D8F-AAE9-C63A650D9E9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32362" y="4155669"/>
            <a:ext cx="2474037" cy="77826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C5A2150-D38E-4360-B163-AD3F9E16B9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32362" y="5625838"/>
            <a:ext cx="8741921" cy="473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571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CD8C2F-4398-4E9F-A6C0-6FF3DDD79D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543FE4A-047C-4FA6-B1EB-F3B41DF707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5300" y="1371600"/>
            <a:ext cx="11201400" cy="1752600"/>
          </a:xfrm>
          <a:noFill/>
        </p:spPr>
        <p:txBody>
          <a:bodyPr anchor="ctr"/>
          <a:lstStyle/>
          <a:p>
            <a:pPr fontAlgn="b"/>
            <a:r>
              <a:rPr lang="en-US" dirty="0"/>
              <a:t>Tagging Guide</a:t>
            </a:r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15B084E4-B3FF-4DC3-B6A6-F954FD50FD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0" y="3429000"/>
            <a:ext cx="11201400" cy="18288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https://s3.amazonaws.com/pub_demo/ie-help/index.html</a:t>
            </a:r>
          </a:p>
        </p:txBody>
      </p:sp>
    </p:spTree>
    <p:extLst>
      <p:ext uri="{BB962C8B-B14F-4D97-AF65-F5344CB8AC3E}">
        <p14:creationId xmlns:p14="http://schemas.microsoft.com/office/powerpoint/2010/main" val="12540392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272F13-DA1A-41FF-8456-38CCA6CBB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623" y="1284658"/>
            <a:ext cx="8208317" cy="2057400"/>
          </a:xfrm>
          <a:noFill/>
        </p:spPr>
        <p:txBody>
          <a:bodyPr anchor="ctr"/>
          <a:lstStyle/>
          <a:p>
            <a:pPr fontAlgn="b"/>
            <a:r>
              <a:rPr lang="en-US" dirty="0"/>
              <a:t>Tagging Rules</a:t>
            </a:r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2EA439-9F33-C141-B497-E02C2B73D669}"/>
              </a:ext>
            </a:extLst>
          </p:cNvPr>
          <p:cNvSpPr txBox="1"/>
          <p:nvPr/>
        </p:nvSpPr>
        <p:spPr>
          <a:xfrm>
            <a:off x="8083826" y="226612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72B3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12514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93"/>
          <p:cNvSpPr txBox="1">
            <a:spLocks noGrp="1"/>
          </p:cNvSpPr>
          <p:nvPr>
            <p:ph type="title"/>
          </p:nvPr>
        </p:nvSpPr>
        <p:spPr>
          <a:xfrm>
            <a:off x="337238" y="42723"/>
            <a:ext cx="11199019" cy="2057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Clr>
                <a:srgbClr val="F2F2F2"/>
              </a:buClr>
              <a:buSzPct val="25000"/>
            </a:pPr>
            <a:r>
              <a:rPr lang="en-US" dirty="0"/>
              <a:t>C</a:t>
            </a:r>
            <a:r>
              <a:rPr lang="en-US" dirty="0">
                <a:sym typeface="Arial Black"/>
              </a:rPr>
              <a:t>onsistency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76DE790-5E93-4192-979A-2EF6C32A8D0E}"/>
              </a:ext>
            </a:extLst>
          </p:cNvPr>
          <p:cNvSpPr txBox="1"/>
          <p:nvPr/>
        </p:nvSpPr>
        <p:spPr>
          <a:xfrm>
            <a:off x="389255" y="2160510"/>
            <a:ext cx="4201352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dirty="0">
              <a:solidFill>
                <a:schemeClr val="bg1"/>
              </a:solidFill>
            </a:endParaRPr>
          </a:p>
          <a:p>
            <a:pPr marL="742950" lvl="1" indent="-285750">
              <a:buFont typeface="Wingdings" panose="05000000000000000000" pitchFamily="2" charset="2"/>
              <a:buChar char="ü"/>
            </a:pPr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1"/>
            <a:r>
              <a:rPr lang="en-US" dirty="0"/>
              <a:t>There are three possible ways to extract the field </a:t>
            </a:r>
            <a:r>
              <a:rPr lang="en-US" i="1" dirty="0" err="1"/>
              <a:t>business_id</a:t>
            </a:r>
            <a:r>
              <a:rPr lang="en-US" dirty="0"/>
              <a:t>, </a:t>
            </a:r>
          </a:p>
          <a:p>
            <a:pPr lvl="1"/>
            <a:r>
              <a:rPr lang="en-US" dirty="0"/>
              <a:t>its value is </a:t>
            </a:r>
            <a:r>
              <a:rPr lang="en-US" b="1" dirty="0"/>
              <a:t>C 133395</a:t>
            </a:r>
            <a:r>
              <a:rPr lang="en-US" dirty="0"/>
              <a:t>, and there are</a:t>
            </a:r>
            <a:r>
              <a:rPr lang="en-US" b="1" dirty="0"/>
              <a:t> 3 occurrences</a:t>
            </a:r>
            <a:r>
              <a:rPr lang="en-US" dirty="0"/>
              <a:t> of this field.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The occurrence of the field in the document has to be chosen and adhered to across all documents in the batch.</a:t>
            </a:r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AutoShape 2" descr="image2017-8-18_20-19-47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EF4EDE-13BB-4FD8-877B-88AED4E0EF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4864" y="2287309"/>
            <a:ext cx="7194869" cy="332029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FC0708F-EDCC-412D-8913-C5D4DC1DC86B}"/>
              </a:ext>
            </a:extLst>
          </p:cNvPr>
          <p:cNvSpPr/>
          <p:nvPr/>
        </p:nvSpPr>
        <p:spPr>
          <a:xfrm>
            <a:off x="4663841" y="812339"/>
            <a:ext cx="68132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dirty="0"/>
              <a:t>Each field should be consistently tagged – in the same place in all the documents of one layout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4D329CB-59AE-4BA7-BF38-19CD91BF1131}"/>
              </a:ext>
            </a:extLst>
          </p:cNvPr>
          <p:cNvSpPr/>
          <p:nvPr/>
        </p:nvSpPr>
        <p:spPr>
          <a:xfrm>
            <a:off x="5039359" y="844516"/>
            <a:ext cx="6346613" cy="646330"/>
          </a:xfrm>
          <a:prstGeom prst="round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 dirty="0" err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7812634"/>
      </p:ext>
    </p:extLst>
  </p:cSld>
  <p:clrMapOvr>
    <a:masterClrMapping/>
  </p:clrMapOvr>
  <p:transition spd="med">
    <p:pull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93"/>
          <p:cNvSpPr txBox="1">
            <a:spLocks noGrp="1"/>
          </p:cNvSpPr>
          <p:nvPr>
            <p:ph type="title"/>
          </p:nvPr>
        </p:nvSpPr>
        <p:spPr>
          <a:xfrm>
            <a:off x="337238" y="42723"/>
            <a:ext cx="11199019" cy="2057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Clr>
                <a:srgbClr val="F2F2F2"/>
              </a:buClr>
              <a:buSzPct val="25000"/>
            </a:pPr>
            <a:r>
              <a:rPr lang="en-US" dirty="0"/>
              <a:t>C</a:t>
            </a:r>
            <a:r>
              <a:rPr lang="en-US" dirty="0">
                <a:sym typeface="Arial Black"/>
              </a:rPr>
              <a:t>onsistency</a:t>
            </a:r>
          </a:p>
        </p:txBody>
      </p:sp>
      <p:sp>
        <p:nvSpPr>
          <p:cNvPr id="3" name="AutoShape 2" descr="image2017-8-18_20-19-47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FC0708F-EDCC-412D-8913-C5D4DC1DC86B}"/>
              </a:ext>
            </a:extLst>
          </p:cNvPr>
          <p:cNvSpPr/>
          <p:nvPr/>
        </p:nvSpPr>
        <p:spPr>
          <a:xfrm>
            <a:off x="4663841" y="812339"/>
            <a:ext cx="68132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dirty="0"/>
              <a:t>Each field should be consistently tagged – in the same place in all the documents of one layout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4D329CB-59AE-4BA7-BF38-19CD91BF1131}"/>
              </a:ext>
            </a:extLst>
          </p:cNvPr>
          <p:cNvSpPr/>
          <p:nvPr/>
        </p:nvSpPr>
        <p:spPr>
          <a:xfrm>
            <a:off x="5039359" y="844516"/>
            <a:ext cx="6346613" cy="646330"/>
          </a:xfrm>
          <a:prstGeom prst="round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 dirty="0" err="1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992237C-982D-425E-B06D-EEFFABB37F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880" y="2132300"/>
            <a:ext cx="5329885" cy="306489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132E800-A1A4-426C-BEBB-CA86C02C0F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5732" y="2287310"/>
            <a:ext cx="6159820" cy="276738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7A94476-DDCA-478E-9F32-78C1776ACC93}"/>
              </a:ext>
            </a:extLst>
          </p:cNvPr>
          <p:cNvSpPr txBox="1"/>
          <p:nvPr/>
        </p:nvSpPr>
        <p:spPr>
          <a:xfrm>
            <a:off x="1579418" y="5601547"/>
            <a:ext cx="3459941" cy="35221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dirty="0">
                <a:solidFill>
                  <a:schemeClr val="accent5">
                    <a:lumMod val="90000"/>
                    <a:lumOff val="10000"/>
                  </a:schemeClr>
                </a:solidFill>
              </a:rPr>
              <a:t>Correct (same or similar location)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EEC189F-524C-4A97-B1FC-6A35E3CF158D}"/>
              </a:ext>
            </a:extLst>
          </p:cNvPr>
          <p:cNvSpPr txBox="1"/>
          <p:nvPr/>
        </p:nvSpPr>
        <p:spPr>
          <a:xfrm>
            <a:off x="6619556" y="5601547"/>
            <a:ext cx="4033861" cy="41193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dirty="0">
                <a:solidFill>
                  <a:srgbClr val="FF0000"/>
                </a:solidFill>
              </a:rPr>
              <a:t>Incorrect (variable selection of location)</a:t>
            </a:r>
          </a:p>
        </p:txBody>
      </p:sp>
      <p:sp>
        <p:nvSpPr>
          <p:cNvPr id="2" name="Flowchart: Summing Junction 1">
            <a:extLst>
              <a:ext uri="{FF2B5EF4-FFF2-40B4-BE49-F238E27FC236}">
                <a16:creationId xmlns:a16="http://schemas.microsoft.com/office/drawing/2014/main" id="{006F8AEA-D315-4E15-ABD4-41523A7AB9A5}"/>
              </a:ext>
            </a:extLst>
          </p:cNvPr>
          <p:cNvSpPr/>
          <p:nvPr/>
        </p:nvSpPr>
        <p:spPr>
          <a:xfrm>
            <a:off x="8037095" y="2782576"/>
            <a:ext cx="1776299" cy="1776299"/>
          </a:xfrm>
          <a:prstGeom prst="flowChartSummingJunction">
            <a:avLst/>
          </a:prstGeom>
          <a:noFill/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 dirty="0" err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341885"/>
      </p:ext>
    </p:extLst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AC7CE26-5A42-9347-91DB-1AA8874A6923}"/>
              </a:ext>
            </a:extLst>
          </p:cNvPr>
          <p:cNvSpPr txBox="1">
            <a:spLocks/>
          </p:cNvSpPr>
          <p:nvPr/>
        </p:nvSpPr>
        <p:spPr>
          <a:xfrm>
            <a:off x="4291240" y="3028252"/>
            <a:ext cx="1626768" cy="83120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7525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B917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3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814A03E-4585-FB4A-824D-4C4EE0B56C4B}"/>
              </a:ext>
            </a:extLst>
          </p:cNvPr>
          <p:cNvSpPr txBox="1">
            <a:spLocks/>
          </p:cNvSpPr>
          <p:nvPr/>
        </p:nvSpPr>
        <p:spPr>
          <a:xfrm>
            <a:off x="7415779" y="3044356"/>
            <a:ext cx="1953049" cy="83768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7525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B917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3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8F71C23-CF83-F64F-9A5A-207972D2F2AB}"/>
              </a:ext>
            </a:extLst>
          </p:cNvPr>
          <p:cNvGrpSpPr/>
          <p:nvPr/>
        </p:nvGrpSpPr>
        <p:grpSpPr>
          <a:xfrm>
            <a:off x="4213043" y="1304459"/>
            <a:ext cx="1704965" cy="4849909"/>
            <a:chOff x="3884628" y="1371596"/>
            <a:chExt cx="3297039" cy="4610559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6E6C963-C086-DA4B-993A-1778277FDF7F}"/>
                </a:ext>
              </a:extLst>
            </p:cNvPr>
            <p:cNvSpPr/>
            <p:nvPr/>
          </p:nvSpPr>
          <p:spPr>
            <a:xfrm>
              <a:off x="3884628" y="1371596"/>
              <a:ext cx="3297039" cy="4610559"/>
            </a:xfrm>
            <a:prstGeom prst="rect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endParaRPr lang="en-US" dirty="0" err="1">
                <a:solidFill>
                  <a:schemeClr val="bg1"/>
                </a:solidFill>
              </a:endParaRPr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5DACB795-E1CB-1A4F-9E61-1B47AC1D84ED}"/>
                </a:ext>
              </a:extLst>
            </p:cNvPr>
            <p:cNvGrpSpPr/>
            <p:nvPr/>
          </p:nvGrpSpPr>
          <p:grpSpPr>
            <a:xfrm>
              <a:off x="4274476" y="2459656"/>
              <a:ext cx="2660323" cy="2409187"/>
              <a:chOff x="4274476" y="1974915"/>
              <a:chExt cx="2660323" cy="2409187"/>
            </a:xfrm>
          </p:grpSpPr>
          <p:sp>
            <p:nvSpPr>
              <p:cNvPr id="34" name="Content Placeholder 2">
                <a:extLst>
                  <a:ext uri="{FF2B5EF4-FFF2-40B4-BE49-F238E27FC236}">
                    <a16:creationId xmlns:a16="http://schemas.microsoft.com/office/drawing/2014/main" id="{B3AFDF6F-DB59-F040-A7EF-03C1A296058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74476" y="3018857"/>
                <a:ext cx="2660323" cy="136524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rmAutofit fontScale="32500" lnSpcReduction="20000"/>
              </a:bodyPr>
              <a:lstStyle>
                <a:lvl1pPr marL="0" indent="0" algn="l" defTabSz="9144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9144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28600" indent="-228600" algn="l" defTabSz="9144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Clr>
                    <a:schemeClr val="accent1"/>
                  </a:buClr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517525" indent="-228600" algn="l" defTabSz="9144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Clr>
                    <a:srgbClr val="FB9173"/>
                  </a:buClr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9144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Font typeface="Arial" panose="020B0604020202020204" pitchFamily="34" charset="0"/>
                  <a:buNone/>
                  <a:defRPr sz="3400" kern="120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4900" dirty="0"/>
                  <a:t>Tagging process Training</a:t>
                </a:r>
              </a:p>
              <a:p>
                <a:endParaRPr lang="ru-RU" sz="2800" b="0" dirty="0"/>
              </a:p>
              <a:p>
                <a:r>
                  <a:rPr lang="en-US" sz="3800" b="0" dirty="0"/>
                  <a:t>Training on document templates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C686E944-2DD4-CC41-BFAF-4F51670DCFC0}"/>
                  </a:ext>
                </a:extLst>
              </p:cNvPr>
              <p:cNvSpPr txBox="1"/>
              <p:nvPr/>
            </p:nvSpPr>
            <p:spPr>
              <a:xfrm flipH="1">
                <a:off x="4287233" y="1974915"/>
                <a:ext cx="598209" cy="6127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algn="l"/>
                <a:r>
                  <a:rPr lang="en-US" sz="6000" dirty="0">
                    <a:solidFill>
                      <a:schemeClr val="accent1"/>
                    </a:solidFill>
                  </a:rPr>
                  <a:t>2</a:t>
                </a:r>
              </a:p>
            </p:txBody>
          </p:sp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4D9E8DD9-44A8-3C4D-A0D5-A1C6A6983AE8}"/>
              </a:ext>
            </a:extLst>
          </p:cNvPr>
          <p:cNvGrpSpPr/>
          <p:nvPr/>
        </p:nvGrpSpPr>
        <p:grpSpPr>
          <a:xfrm>
            <a:off x="2312854" y="1304617"/>
            <a:ext cx="1798029" cy="4849906"/>
            <a:chOff x="503941" y="1371600"/>
            <a:chExt cx="3297039" cy="461055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240F146F-069F-484D-B1A8-0BF606006174}"/>
                </a:ext>
              </a:extLst>
            </p:cNvPr>
            <p:cNvSpPr/>
            <p:nvPr/>
          </p:nvSpPr>
          <p:spPr>
            <a:xfrm>
              <a:off x="503941" y="1371600"/>
              <a:ext cx="3297039" cy="4610559"/>
            </a:xfrm>
            <a:prstGeom prst="rect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endParaRPr lang="en-US" dirty="0" err="1">
                <a:solidFill>
                  <a:schemeClr val="bg1"/>
                </a:solidFill>
              </a:endParaRPr>
            </a:p>
          </p:txBody>
        </p:sp>
        <p:sp>
          <p:nvSpPr>
            <p:cNvPr id="33" name="Content Placeholder 2">
              <a:extLst>
                <a:ext uri="{FF2B5EF4-FFF2-40B4-BE49-F238E27FC236}">
                  <a16:creationId xmlns:a16="http://schemas.microsoft.com/office/drawing/2014/main" id="{1F20B611-046E-7841-8224-9490DA5ACAB9}"/>
                </a:ext>
              </a:extLst>
            </p:cNvPr>
            <p:cNvSpPr txBox="1">
              <a:spLocks/>
            </p:cNvSpPr>
            <p:nvPr/>
          </p:nvSpPr>
          <p:spPr>
            <a:xfrm>
              <a:off x="913940" y="3468325"/>
              <a:ext cx="2719240" cy="1288075"/>
            </a:xfrm>
            <a:prstGeom prst="rect">
              <a:avLst/>
            </a:prstGeom>
          </p:spPr>
          <p:txBody>
            <a:bodyPr vert="horz" wrap="square" lIns="0" tIns="0" rIns="0" bIns="0" rtlCol="0">
              <a:normAutofit fontScale="70000" lnSpcReduction="20000"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20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0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28600" indent="-22860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517525" indent="-22860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FB9173"/>
                </a:buClr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3400" kern="1200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100" dirty="0"/>
                <a:t>Use Case Study</a:t>
              </a:r>
            </a:p>
            <a:p>
              <a:r>
                <a:rPr lang="en-US" sz="1700" b="0" dirty="0"/>
                <a:t>Detailed Analysis of document types and field logic clarification</a:t>
              </a:r>
              <a:endParaRPr lang="ru-RU" sz="1700" b="0" dirty="0"/>
            </a:p>
            <a:p>
              <a:r>
                <a:rPr lang="en-US" sz="1700" b="0" dirty="0"/>
                <a:t>Preparation of input data for WorkFusion </a:t>
              </a:r>
              <a:r>
                <a:rPr lang="en-US" sz="1700" b="0" dirty="0" err="1"/>
                <a:t>AutoML</a:t>
              </a:r>
              <a:endParaRPr lang="en-US" sz="1700" b="0" dirty="0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D5C4C16-38A6-2049-9BDB-0804FCC15BF0}"/>
                </a:ext>
              </a:extLst>
            </p:cNvPr>
            <p:cNvSpPr txBox="1"/>
            <p:nvPr/>
          </p:nvSpPr>
          <p:spPr>
            <a:xfrm flipH="1">
              <a:off x="922582" y="2454943"/>
              <a:ext cx="598209" cy="6127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algn="l"/>
              <a:r>
                <a:rPr lang="en-US" sz="6000" dirty="0">
                  <a:solidFill>
                    <a:schemeClr val="accent1"/>
                  </a:solidFill>
                </a:rPr>
                <a:t>1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14CFA3BF-6FC3-7D4D-A200-60499860CA05}"/>
              </a:ext>
            </a:extLst>
          </p:cNvPr>
          <p:cNvGrpSpPr/>
          <p:nvPr/>
        </p:nvGrpSpPr>
        <p:grpSpPr>
          <a:xfrm>
            <a:off x="6023703" y="1304769"/>
            <a:ext cx="2068372" cy="4849754"/>
            <a:chOff x="7100397" y="1371598"/>
            <a:chExt cx="3297039" cy="4610559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E670DB4-3CC7-3547-996A-9451BF14750E}"/>
                </a:ext>
              </a:extLst>
            </p:cNvPr>
            <p:cNvSpPr/>
            <p:nvPr/>
          </p:nvSpPr>
          <p:spPr>
            <a:xfrm>
              <a:off x="7100397" y="1371598"/>
              <a:ext cx="3297039" cy="4610559"/>
            </a:xfrm>
            <a:prstGeom prst="rect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endParaRPr lang="en-US" dirty="0" err="1">
                <a:solidFill>
                  <a:schemeClr val="bg1"/>
                </a:solidFill>
              </a:endParaRPr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FD592E5A-1D18-5B4A-B040-274C482BA293}"/>
                </a:ext>
              </a:extLst>
            </p:cNvPr>
            <p:cNvGrpSpPr/>
            <p:nvPr/>
          </p:nvGrpSpPr>
          <p:grpSpPr>
            <a:xfrm>
              <a:off x="7594605" y="2459656"/>
              <a:ext cx="2602037" cy="2131642"/>
              <a:chOff x="7947143" y="1974915"/>
              <a:chExt cx="2602037" cy="2131642"/>
            </a:xfrm>
          </p:grpSpPr>
          <p:sp>
            <p:nvSpPr>
              <p:cNvPr id="35" name="Content Placeholder 2">
                <a:extLst>
                  <a:ext uri="{FF2B5EF4-FFF2-40B4-BE49-F238E27FC236}">
                    <a16:creationId xmlns:a16="http://schemas.microsoft.com/office/drawing/2014/main" id="{1FC16089-1C99-B043-AFE5-7BBA9E84CDA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947143" y="2983584"/>
                <a:ext cx="2602037" cy="112297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rmAutofit/>
              </a:bodyPr>
              <a:lstStyle>
                <a:lvl1pPr marL="0" indent="0" algn="l" defTabSz="9144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9144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28600" indent="-228600" algn="l" defTabSz="9144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Clr>
                    <a:schemeClr val="accent1"/>
                  </a:buClr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517525" indent="-228600" algn="l" defTabSz="9144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Clr>
                    <a:srgbClr val="FB9173"/>
                  </a:buClr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9144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Font typeface="Arial" panose="020B0604020202020204" pitchFamily="34" charset="0"/>
                  <a:buNone/>
                  <a:defRPr sz="3400" kern="120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500" dirty="0"/>
                  <a:t>Tagging</a:t>
                </a:r>
              </a:p>
              <a:p>
                <a:r>
                  <a:rPr lang="en-US" sz="1200" b="0" dirty="0"/>
                  <a:t>Data set collection through process of fields labelling of each document</a:t>
                </a:r>
              </a:p>
              <a:p>
                <a:endParaRPr lang="en-US" sz="1700" b="0" dirty="0"/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FBC63122-5C36-1C48-B444-5A3BFF5258F9}"/>
                  </a:ext>
                </a:extLst>
              </p:cNvPr>
              <p:cNvSpPr txBox="1"/>
              <p:nvPr/>
            </p:nvSpPr>
            <p:spPr>
              <a:xfrm flipH="1">
                <a:off x="8089378" y="1974915"/>
                <a:ext cx="598209" cy="6127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algn="l"/>
                <a:r>
                  <a:rPr lang="en-US" sz="6000" dirty="0">
                    <a:solidFill>
                      <a:schemeClr val="accent1"/>
                    </a:solidFill>
                  </a:rPr>
                  <a:t>3</a:t>
                </a:r>
              </a:p>
            </p:txBody>
          </p:sp>
        </p:grpSp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id="{30977D49-EBAE-C843-8AB4-28A1E1F7A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495300"/>
            <a:ext cx="11201400" cy="876300"/>
          </a:xfrm>
        </p:spPr>
        <p:txBody>
          <a:bodyPr/>
          <a:lstStyle/>
          <a:p>
            <a:r>
              <a:rPr lang="en-US" dirty="0"/>
              <a:t>Data Set Collection Process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644DC76E-81E5-CD41-B463-E3D2F5401619}"/>
              </a:ext>
            </a:extLst>
          </p:cNvPr>
          <p:cNvGrpSpPr/>
          <p:nvPr/>
        </p:nvGrpSpPr>
        <p:grpSpPr>
          <a:xfrm>
            <a:off x="8197771" y="1325594"/>
            <a:ext cx="1547558" cy="4849909"/>
            <a:chOff x="7265315" y="1371598"/>
            <a:chExt cx="3297039" cy="4610559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8D7E710-7B74-204B-A9B0-CFF2A5D9A186}"/>
                </a:ext>
              </a:extLst>
            </p:cNvPr>
            <p:cNvSpPr/>
            <p:nvPr/>
          </p:nvSpPr>
          <p:spPr>
            <a:xfrm>
              <a:off x="7265315" y="1371598"/>
              <a:ext cx="3297039" cy="4610559"/>
            </a:xfrm>
            <a:prstGeom prst="rect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endParaRPr lang="en-US" dirty="0" err="1">
                <a:solidFill>
                  <a:schemeClr val="bg1"/>
                </a:solidFill>
              </a:endParaRP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BB05F95F-447F-7C48-B82B-CA7B865D5C06}"/>
                </a:ext>
              </a:extLst>
            </p:cNvPr>
            <p:cNvGrpSpPr/>
            <p:nvPr/>
          </p:nvGrpSpPr>
          <p:grpSpPr>
            <a:xfrm>
              <a:off x="7677923" y="2459656"/>
              <a:ext cx="2641957" cy="1856905"/>
              <a:chOff x="8030461" y="1974915"/>
              <a:chExt cx="2641957" cy="1856905"/>
            </a:xfrm>
          </p:grpSpPr>
          <p:sp>
            <p:nvSpPr>
              <p:cNvPr id="22" name="Content Placeholder 2">
                <a:extLst>
                  <a:ext uri="{FF2B5EF4-FFF2-40B4-BE49-F238E27FC236}">
                    <a16:creationId xmlns:a16="http://schemas.microsoft.com/office/drawing/2014/main" id="{8B614CA4-061C-8346-B85C-EF3FBC2DC48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030461" y="2983584"/>
                <a:ext cx="2641957" cy="84823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rmAutofit fontScale="85000" lnSpcReduction="20000"/>
              </a:bodyPr>
              <a:lstStyle>
                <a:lvl1pPr marL="0" indent="0" algn="l" defTabSz="9144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9144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28600" indent="-228600" algn="l" defTabSz="9144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Clr>
                    <a:schemeClr val="accent1"/>
                  </a:buClr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517525" indent="-228600" algn="l" defTabSz="9144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Clr>
                    <a:srgbClr val="FB9173"/>
                  </a:buClr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9144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Font typeface="Arial" panose="020B0604020202020204" pitchFamily="34" charset="0"/>
                  <a:buNone/>
                  <a:defRPr sz="3400" kern="120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800" dirty="0"/>
                  <a:t>Model Training</a:t>
                </a:r>
              </a:p>
              <a:p>
                <a:r>
                  <a:rPr lang="en-US" sz="1400" b="0" dirty="0"/>
                  <a:t>Labelled Data set is used for model training  </a:t>
                </a: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668A81B7-9330-8049-A1DE-5B0A6BE559FA}"/>
                  </a:ext>
                </a:extLst>
              </p:cNvPr>
              <p:cNvSpPr txBox="1"/>
              <p:nvPr/>
            </p:nvSpPr>
            <p:spPr>
              <a:xfrm flipH="1">
                <a:off x="8089378" y="1974915"/>
                <a:ext cx="598209" cy="6127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algn="l"/>
                <a:r>
                  <a:rPr lang="en-US" sz="6000" dirty="0">
                    <a:solidFill>
                      <a:schemeClr val="accent1"/>
                    </a:solidFill>
                  </a:rPr>
                  <a:t>4</a:t>
                </a:r>
              </a:p>
            </p:txBody>
          </p:sp>
        </p:grp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B1183B8D-A8B4-46DB-9A70-76DD91E97318}"/>
              </a:ext>
            </a:extLst>
          </p:cNvPr>
          <p:cNvGrpSpPr/>
          <p:nvPr/>
        </p:nvGrpSpPr>
        <p:grpSpPr>
          <a:xfrm>
            <a:off x="600982" y="1304462"/>
            <a:ext cx="1646385" cy="4849906"/>
            <a:chOff x="503941" y="1371600"/>
            <a:chExt cx="3297039" cy="4610559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B07FE00D-21AD-41B8-A4DC-60F008076EC0}"/>
                </a:ext>
              </a:extLst>
            </p:cNvPr>
            <p:cNvSpPr/>
            <p:nvPr/>
          </p:nvSpPr>
          <p:spPr>
            <a:xfrm>
              <a:off x="503941" y="1371600"/>
              <a:ext cx="3297039" cy="4610559"/>
            </a:xfrm>
            <a:prstGeom prst="rect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endParaRPr lang="en-US" dirty="0" err="1">
                <a:solidFill>
                  <a:schemeClr val="bg1"/>
                </a:solidFill>
              </a:endParaRPr>
            </a:p>
          </p:txBody>
        </p:sp>
        <p:sp>
          <p:nvSpPr>
            <p:cNvPr id="26" name="Content Placeholder 2">
              <a:extLst>
                <a:ext uri="{FF2B5EF4-FFF2-40B4-BE49-F238E27FC236}">
                  <a16:creationId xmlns:a16="http://schemas.microsoft.com/office/drawing/2014/main" id="{91197CFB-4AA3-414E-86E5-B7A19881DC61}"/>
                </a:ext>
              </a:extLst>
            </p:cNvPr>
            <p:cNvSpPr txBox="1">
              <a:spLocks/>
            </p:cNvSpPr>
            <p:nvPr/>
          </p:nvSpPr>
          <p:spPr>
            <a:xfrm>
              <a:off x="667697" y="3468326"/>
              <a:ext cx="2965484" cy="1400521"/>
            </a:xfrm>
            <a:prstGeom prst="rect">
              <a:avLst/>
            </a:prstGeom>
          </p:spPr>
          <p:txBody>
            <a:bodyPr vert="horz" wrap="square" lIns="0" tIns="0" rIns="0" bIns="0" rtlCol="0">
              <a:normAutofit fontScale="85000" lnSpcReduction="20000"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20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0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28600" indent="-22860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517525" indent="-22860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FB9173"/>
                </a:buClr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3400" kern="1200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800" dirty="0"/>
                <a:t>Toolset and Process Overview</a:t>
              </a:r>
            </a:p>
            <a:p>
              <a:r>
                <a:rPr lang="en-US" sz="1700" b="0" dirty="0"/>
                <a:t>WorkSpace tools</a:t>
              </a:r>
            </a:p>
            <a:p>
              <a:r>
                <a:rPr lang="en-US" sz="1700" b="0" dirty="0"/>
                <a:t>Tagging rules, process tips &amp; tricks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FEE39DC4-3D84-4837-995A-3F5D3E2FFC1D}"/>
                </a:ext>
              </a:extLst>
            </p:cNvPr>
            <p:cNvSpPr txBox="1"/>
            <p:nvPr/>
          </p:nvSpPr>
          <p:spPr>
            <a:xfrm flipH="1">
              <a:off x="922582" y="2454943"/>
              <a:ext cx="598209" cy="6127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algn="l"/>
              <a:r>
                <a:rPr lang="en-US" sz="6000" dirty="0">
                  <a:solidFill>
                    <a:schemeClr val="accent1"/>
                  </a:solidFill>
                </a:rPr>
                <a:t>0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D33575E6-9FAF-4359-9066-96BA7A1E6C5F}"/>
              </a:ext>
            </a:extLst>
          </p:cNvPr>
          <p:cNvGrpSpPr/>
          <p:nvPr/>
        </p:nvGrpSpPr>
        <p:grpSpPr>
          <a:xfrm>
            <a:off x="9851023" y="1325593"/>
            <a:ext cx="1665320" cy="4849909"/>
            <a:chOff x="7265315" y="1371598"/>
            <a:chExt cx="3297039" cy="4610559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5604683B-BCE7-4392-BDC5-A76F90E3EBF1}"/>
                </a:ext>
              </a:extLst>
            </p:cNvPr>
            <p:cNvSpPr/>
            <p:nvPr/>
          </p:nvSpPr>
          <p:spPr>
            <a:xfrm>
              <a:off x="7265315" y="1371598"/>
              <a:ext cx="3297039" cy="4610559"/>
            </a:xfrm>
            <a:prstGeom prst="rect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endParaRPr lang="en-US" dirty="0" err="1">
                <a:solidFill>
                  <a:schemeClr val="bg1"/>
                </a:solidFill>
              </a:endParaRP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D749C12E-69CC-46ED-9AAF-75AA1D324570}"/>
                </a:ext>
              </a:extLst>
            </p:cNvPr>
            <p:cNvGrpSpPr/>
            <p:nvPr/>
          </p:nvGrpSpPr>
          <p:grpSpPr>
            <a:xfrm>
              <a:off x="7677923" y="2459656"/>
              <a:ext cx="2274213" cy="2144597"/>
              <a:chOff x="8030461" y="1974915"/>
              <a:chExt cx="2274213" cy="2144597"/>
            </a:xfrm>
          </p:grpSpPr>
          <p:sp>
            <p:nvSpPr>
              <p:cNvPr id="31" name="Content Placeholder 2">
                <a:extLst>
                  <a:ext uri="{FF2B5EF4-FFF2-40B4-BE49-F238E27FC236}">
                    <a16:creationId xmlns:a16="http://schemas.microsoft.com/office/drawing/2014/main" id="{2BA1CDED-7C22-4D1E-9965-A035E6971CA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030461" y="2983584"/>
                <a:ext cx="2274213" cy="11359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rmAutofit fontScale="77500" lnSpcReduction="20000"/>
              </a:bodyPr>
              <a:lstStyle>
                <a:lvl1pPr marL="0" indent="0" algn="l" defTabSz="9144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Font typeface="Arial" panose="020B0604020202020204" pitchFamily="34" charset="0"/>
                  <a:buNone/>
                  <a:defRPr sz="20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0" indent="0" algn="l" defTabSz="9144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28600" indent="-228600" algn="l" defTabSz="9144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Clr>
                    <a:schemeClr val="accent1"/>
                  </a:buClr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517525" indent="-228600" algn="l" defTabSz="9144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Clr>
                    <a:srgbClr val="FB9173"/>
                  </a:buClr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0" indent="0" algn="l" defTabSz="9144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Font typeface="Arial" panose="020B0604020202020204" pitchFamily="34" charset="0"/>
                  <a:buNone/>
                  <a:defRPr sz="3400" kern="120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900" dirty="0"/>
                  <a:t>Model Evaluation</a:t>
                </a:r>
              </a:p>
              <a:p>
                <a:endParaRPr lang="en-US" sz="1500" b="0" dirty="0"/>
              </a:p>
              <a:p>
                <a:r>
                  <a:rPr lang="en-US" sz="1500" b="0" dirty="0"/>
                  <a:t>Statistics calculation on test set</a:t>
                </a:r>
              </a:p>
              <a:p>
                <a:endParaRPr lang="en-US" sz="1600" b="0" dirty="0"/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5B4F9B3D-1E86-42F4-AE8D-F96864DACBB9}"/>
                  </a:ext>
                </a:extLst>
              </p:cNvPr>
              <p:cNvSpPr txBox="1"/>
              <p:nvPr/>
            </p:nvSpPr>
            <p:spPr>
              <a:xfrm flipH="1">
                <a:off x="8089378" y="1974915"/>
                <a:ext cx="598209" cy="6127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algn="l"/>
                <a:r>
                  <a:rPr lang="en-US" sz="6000" dirty="0">
                    <a:solidFill>
                      <a:schemeClr val="accent1"/>
                    </a:solidFill>
                  </a:rPr>
                  <a:t>5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05486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93"/>
          <p:cNvSpPr txBox="1">
            <a:spLocks noGrp="1"/>
          </p:cNvSpPr>
          <p:nvPr>
            <p:ph type="title"/>
          </p:nvPr>
        </p:nvSpPr>
        <p:spPr>
          <a:xfrm>
            <a:off x="337237" y="160338"/>
            <a:ext cx="11199019" cy="2057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Clr>
                <a:srgbClr val="F2F2F2"/>
              </a:buClr>
              <a:buSzPct val="25000"/>
            </a:pPr>
            <a:r>
              <a:rPr lang="en-US" dirty="0"/>
              <a:t>C</a:t>
            </a:r>
            <a:r>
              <a:rPr lang="en-US" dirty="0">
                <a:sym typeface="Arial Black"/>
              </a:rPr>
              <a:t>ompletion</a:t>
            </a:r>
          </a:p>
        </p:txBody>
      </p:sp>
      <p:sp>
        <p:nvSpPr>
          <p:cNvPr id="3" name="AutoShape 2" descr="image2017-8-18_20-19-47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FC0708F-EDCC-412D-8913-C5D4DC1DC86B}"/>
              </a:ext>
            </a:extLst>
          </p:cNvPr>
          <p:cNvSpPr/>
          <p:nvPr/>
        </p:nvSpPr>
        <p:spPr>
          <a:xfrm>
            <a:off x="4663840" y="812339"/>
            <a:ext cx="705407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dirty="0"/>
              <a:t>If correct field is provided in the document, it </a:t>
            </a:r>
            <a:r>
              <a:rPr lang="en-US" b="1" dirty="0"/>
              <a:t>must be tagged</a:t>
            </a:r>
            <a:r>
              <a:rPr lang="en-US" dirty="0"/>
              <a:t>.</a:t>
            </a:r>
            <a:r>
              <a:rPr lang="en-US" b="1" i="1" dirty="0"/>
              <a:t> </a:t>
            </a:r>
          </a:p>
          <a:p>
            <a:pPr lvl="1"/>
            <a:r>
              <a:rPr lang="en-US" dirty="0"/>
              <a:t>If a field contains multiple words, the entire string should be tagged (</a:t>
            </a:r>
            <a:r>
              <a:rPr lang="en-US" b="1" dirty="0"/>
              <a:t>with all the words</a:t>
            </a:r>
            <a:r>
              <a:rPr lang="en-US" dirty="0"/>
              <a:t>) belonging to the field.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4D329CB-59AE-4BA7-BF38-19CD91BF1131}"/>
              </a:ext>
            </a:extLst>
          </p:cNvPr>
          <p:cNvSpPr/>
          <p:nvPr/>
        </p:nvSpPr>
        <p:spPr>
          <a:xfrm>
            <a:off x="5039359" y="844515"/>
            <a:ext cx="6678560" cy="923329"/>
          </a:xfrm>
          <a:prstGeom prst="round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 dirty="0" err="1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7A94476-DDCA-478E-9F32-78C1776ACC93}"/>
              </a:ext>
            </a:extLst>
          </p:cNvPr>
          <p:cNvSpPr txBox="1"/>
          <p:nvPr/>
        </p:nvSpPr>
        <p:spPr>
          <a:xfrm>
            <a:off x="4107947" y="5723309"/>
            <a:ext cx="1828800" cy="35221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dirty="0"/>
              <a:t>Correct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EEC189F-524C-4A97-B1FC-6A35E3CF158D}"/>
              </a:ext>
            </a:extLst>
          </p:cNvPr>
          <p:cNvSpPr txBox="1"/>
          <p:nvPr/>
        </p:nvSpPr>
        <p:spPr>
          <a:xfrm>
            <a:off x="8947574" y="5663585"/>
            <a:ext cx="2120053" cy="41193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dirty="0"/>
              <a:t>Incorrect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EB52FED-4EEF-477A-A299-1797F7C6F649}"/>
              </a:ext>
            </a:extLst>
          </p:cNvPr>
          <p:cNvSpPr/>
          <p:nvPr/>
        </p:nvSpPr>
        <p:spPr>
          <a:xfrm>
            <a:off x="-50612" y="1986273"/>
            <a:ext cx="470767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dirty="0"/>
              <a:t>The values should not be missed when present, because it decreases the number of examples for model training. (Except for incorrectly recognized fields)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77919D3-43DA-4D86-8995-A05FCF8E021C}"/>
              </a:ext>
            </a:extLst>
          </p:cNvPr>
          <p:cNvSpPr/>
          <p:nvPr/>
        </p:nvSpPr>
        <p:spPr>
          <a:xfrm>
            <a:off x="337238" y="3852802"/>
            <a:ext cx="106558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Company name:		       </a:t>
            </a:r>
            <a:r>
              <a:rPr lang="en-US" dirty="0" err="1">
                <a:highlight>
                  <a:srgbClr val="00FF00"/>
                </a:highlight>
              </a:rPr>
              <a:t>Workfusion</a:t>
            </a:r>
            <a:r>
              <a:rPr lang="en-US" dirty="0">
                <a:highlight>
                  <a:srgbClr val="00FF00"/>
                </a:highlight>
              </a:rPr>
              <a:t> LLC</a:t>
            </a:r>
            <a:r>
              <a:rPr lang="en-US" dirty="0"/>
              <a:t>			          </a:t>
            </a:r>
            <a:r>
              <a:rPr lang="en-US" dirty="0" err="1">
                <a:highlight>
                  <a:srgbClr val="FFFF00"/>
                </a:highlight>
              </a:rPr>
              <a:t>Workfusion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dirty="0"/>
              <a:t>LLC</a:t>
            </a:r>
          </a:p>
          <a:p>
            <a:endParaRPr lang="en-US" dirty="0"/>
          </a:p>
          <a:p>
            <a:r>
              <a:rPr lang="en-US" dirty="0"/>
              <a:t>Total Amount:			</a:t>
            </a:r>
            <a:r>
              <a:rPr lang="en-US" dirty="0">
                <a:highlight>
                  <a:srgbClr val="00FF00"/>
                </a:highlight>
              </a:rPr>
              <a:t>10000.00</a:t>
            </a:r>
            <a:r>
              <a:rPr lang="en-US" dirty="0"/>
              <a:t>				    </a:t>
            </a:r>
            <a:r>
              <a:rPr lang="en-US" dirty="0">
                <a:highlight>
                  <a:srgbClr val="FFFF00"/>
                </a:highlight>
              </a:rPr>
              <a:t>10000</a:t>
            </a:r>
            <a:r>
              <a:rPr lang="en-US" dirty="0"/>
              <a:t>.00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5328202"/>
      </p:ext>
    </p:extLst>
  </p:cSld>
  <p:clrMapOvr>
    <a:masterClrMapping/>
  </p:clrMapOvr>
  <p:transition spd="med">
    <p:pull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93"/>
          <p:cNvSpPr txBox="1">
            <a:spLocks noGrp="1"/>
          </p:cNvSpPr>
          <p:nvPr>
            <p:ph type="title"/>
          </p:nvPr>
        </p:nvSpPr>
        <p:spPr>
          <a:xfrm>
            <a:off x="337237" y="160338"/>
            <a:ext cx="11199019" cy="2057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Clr>
                <a:srgbClr val="F2F2F2"/>
              </a:buClr>
              <a:buSzPct val="25000"/>
            </a:pPr>
            <a:r>
              <a:rPr lang="en-US" dirty="0"/>
              <a:t>Normalization</a:t>
            </a:r>
            <a:endParaRPr lang="en-US" dirty="0">
              <a:sym typeface="Arial Black"/>
            </a:endParaRPr>
          </a:p>
        </p:txBody>
      </p:sp>
      <p:sp>
        <p:nvSpPr>
          <p:cNvPr id="3" name="AutoShape 2" descr="image2017-8-18_20-19-47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FC0708F-EDCC-412D-8913-C5D4DC1DC86B}"/>
              </a:ext>
            </a:extLst>
          </p:cNvPr>
          <p:cNvSpPr/>
          <p:nvPr/>
        </p:nvSpPr>
        <p:spPr>
          <a:xfrm>
            <a:off x="4663840" y="812339"/>
            <a:ext cx="70540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dirty="0"/>
              <a:t>Data value should be normalized to one format from many different formats across documents.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4D329CB-59AE-4BA7-BF38-19CD91BF1131}"/>
              </a:ext>
            </a:extLst>
          </p:cNvPr>
          <p:cNvSpPr/>
          <p:nvPr/>
        </p:nvSpPr>
        <p:spPr>
          <a:xfrm>
            <a:off x="5039359" y="844516"/>
            <a:ext cx="6278881" cy="646332"/>
          </a:xfrm>
          <a:prstGeom prst="round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 dirty="0" err="1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7A94476-DDCA-478E-9F32-78C1776ACC93}"/>
              </a:ext>
            </a:extLst>
          </p:cNvPr>
          <p:cNvSpPr txBox="1"/>
          <p:nvPr/>
        </p:nvSpPr>
        <p:spPr>
          <a:xfrm>
            <a:off x="3749440" y="5442332"/>
            <a:ext cx="1828800" cy="35221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dirty="0"/>
              <a:t>In documents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EEC189F-524C-4A97-B1FC-6A35E3CF158D}"/>
              </a:ext>
            </a:extLst>
          </p:cNvPr>
          <p:cNvSpPr txBox="1"/>
          <p:nvPr/>
        </p:nvSpPr>
        <p:spPr>
          <a:xfrm>
            <a:off x="9416203" y="5382608"/>
            <a:ext cx="2120053" cy="41193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dirty="0"/>
              <a:t>Normalized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EB52FED-4EEF-477A-A299-1797F7C6F649}"/>
              </a:ext>
            </a:extLst>
          </p:cNvPr>
          <p:cNvSpPr/>
          <p:nvPr/>
        </p:nvSpPr>
        <p:spPr>
          <a:xfrm>
            <a:off x="-50613" y="1986273"/>
            <a:ext cx="731162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dirty="0"/>
              <a:t>For some fields (for example dates or amounts), the values are normalized in a manual task. They should be normalized accordingly after ML extraction to count the statistics correctly. </a:t>
            </a:r>
          </a:p>
          <a:p>
            <a:pPr lvl="1"/>
            <a:r>
              <a:rPr lang="en-US" dirty="0"/>
              <a:t>Another reason for normalization is uploading data to some data base in a particular format.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77919D3-43DA-4D86-8995-A05FCF8E021C}"/>
              </a:ext>
            </a:extLst>
          </p:cNvPr>
          <p:cNvSpPr/>
          <p:nvPr/>
        </p:nvSpPr>
        <p:spPr>
          <a:xfrm>
            <a:off x="337238" y="3852802"/>
            <a:ext cx="106558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Date:		       </a:t>
            </a:r>
            <a:r>
              <a:rPr lang="en-US" i="1" dirty="0">
                <a:highlight>
                  <a:srgbClr val="FFFF00"/>
                </a:highlight>
              </a:rPr>
              <a:t>01/18/2017, January 18, 2017, Jan-18-2017</a:t>
            </a:r>
            <a:r>
              <a:rPr lang="en-US" dirty="0">
                <a:highlight>
                  <a:srgbClr val="FFFF00"/>
                </a:highlight>
              </a:rPr>
              <a:t>         </a:t>
            </a:r>
            <a:r>
              <a:rPr lang="en-US" dirty="0"/>
              <a:t>			</a:t>
            </a:r>
            <a:r>
              <a:rPr lang="en-US" i="1" dirty="0">
                <a:highlight>
                  <a:srgbClr val="00FF00"/>
                </a:highlight>
              </a:rPr>
              <a:t>18/01/17</a:t>
            </a:r>
            <a:endParaRPr lang="en-US" dirty="0">
              <a:highlight>
                <a:srgbClr val="00FF00"/>
              </a:highlight>
            </a:endParaRPr>
          </a:p>
          <a:p>
            <a:endParaRPr lang="en-US" dirty="0"/>
          </a:p>
          <a:p>
            <a:r>
              <a:rPr lang="en-US" dirty="0"/>
              <a:t>Total Amount:	</a:t>
            </a:r>
            <a:r>
              <a:rPr lang="en-US" i="1" dirty="0">
                <a:highlight>
                  <a:srgbClr val="FFFF00"/>
                </a:highlight>
              </a:rPr>
              <a:t>10,000,000.00 or 10,000,000 or 10 000 000.00 or 10 000 000</a:t>
            </a:r>
            <a:r>
              <a:rPr lang="en-US" dirty="0">
                <a:highlight>
                  <a:srgbClr val="FFFF00"/>
                </a:highlight>
              </a:rPr>
              <a:t>  </a:t>
            </a:r>
            <a:r>
              <a:rPr lang="en-US" dirty="0"/>
              <a:t>	           </a:t>
            </a:r>
            <a:r>
              <a:rPr lang="en-US" i="1" dirty="0">
                <a:highlight>
                  <a:srgbClr val="00FF00"/>
                </a:highlight>
              </a:rPr>
              <a:t>10000000.00</a:t>
            </a:r>
            <a:endParaRPr lang="en-US" dirty="0">
              <a:highlight>
                <a:srgbClr val="00FF00"/>
              </a:highlight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8410423"/>
      </p:ext>
    </p:extLst>
  </p:cSld>
  <p:clrMapOvr>
    <a:masterClrMapping/>
  </p:clrMapOvr>
  <p:transition spd="med">
    <p:pull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93"/>
          <p:cNvSpPr txBox="1">
            <a:spLocks noGrp="1"/>
          </p:cNvSpPr>
          <p:nvPr>
            <p:ph type="title"/>
          </p:nvPr>
        </p:nvSpPr>
        <p:spPr>
          <a:xfrm>
            <a:off x="337238" y="429970"/>
            <a:ext cx="5630069" cy="2057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Clr>
                <a:srgbClr val="F2F2F2"/>
              </a:buClr>
              <a:buSzPct val="25000"/>
            </a:pPr>
            <a:r>
              <a:rPr lang="en-US" dirty="0"/>
              <a:t>Correct Data Values</a:t>
            </a:r>
            <a:endParaRPr lang="en-US" dirty="0">
              <a:sym typeface="Arial Black"/>
            </a:endParaRPr>
          </a:p>
        </p:txBody>
      </p:sp>
      <p:sp>
        <p:nvSpPr>
          <p:cNvPr id="3" name="AutoShape 2" descr="image2017-8-18_20-19-47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FC0708F-EDCC-412D-8913-C5D4DC1DC86B}"/>
              </a:ext>
            </a:extLst>
          </p:cNvPr>
          <p:cNvSpPr/>
          <p:nvPr/>
        </p:nvSpPr>
        <p:spPr>
          <a:xfrm>
            <a:off x="4663841" y="812339"/>
            <a:ext cx="68724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dirty="0"/>
              <a:t>Correctness of data values means that in each document, for every configured field, should present correct data value.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4D329CB-59AE-4BA7-BF38-19CD91BF1131}"/>
              </a:ext>
            </a:extLst>
          </p:cNvPr>
          <p:cNvSpPr/>
          <p:nvPr/>
        </p:nvSpPr>
        <p:spPr>
          <a:xfrm>
            <a:off x="5161279" y="812338"/>
            <a:ext cx="6278881" cy="646332"/>
          </a:xfrm>
          <a:prstGeom prst="round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 dirty="0" err="1">
              <a:solidFill>
                <a:schemeClr val="bg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EB52FED-4EEF-477A-A299-1797F7C6F649}"/>
              </a:ext>
            </a:extLst>
          </p:cNvPr>
          <p:cNvSpPr/>
          <p:nvPr/>
        </p:nvSpPr>
        <p:spPr>
          <a:xfrm>
            <a:off x="337238" y="2552964"/>
            <a:ext cx="3821589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In other words, the values should be exactly the same as we want the ML model to extract from the original document. </a:t>
            </a:r>
          </a:p>
          <a:p>
            <a:endParaRPr lang="en-US" dirty="0"/>
          </a:p>
          <a:p>
            <a:r>
              <a:rPr lang="en-US" dirty="0"/>
              <a:t>Usually, mistakes are caused by: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OCR, like  </a:t>
            </a:r>
            <a:r>
              <a:rPr lang="en-US" b="1" dirty="0"/>
              <a:t>iOO8.4O</a:t>
            </a:r>
            <a:r>
              <a:rPr lang="en-US" dirty="0"/>
              <a:t> instead of </a:t>
            </a:r>
            <a:r>
              <a:rPr lang="en-US" b="1" dirty="0"/>
              <a:t>1008.40</a:t>
            </a:r>
            <a:r>
              <a:rPr lang="en-US" dirty="0"/>
              <a:t> (data value should be corrected manually in the task)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By user (if the value is wrongly corrected manually or the wrong value is selected from the list)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AE8A97F-6460-42B9-864C-1306785746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2737" y="2552965"/>
            <a:ext cx="7325208" cy="186721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0F376B9-F38F-411F-8EB8-091F88128D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2737" y="4790732"/>
            <a:ext cx="7262025" cy="1697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757713"/>
      </p:ext>
    </p:extLst>
  </p:cSld>
  <p:clrMapOvr>
    <a:masterClrMapping/>
  </p:clrMapOvr>
  <p:transition spd="med">
    <p:pull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C15EDD-D20D-4AFC-9B74-BD3B21F5D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7655" y="852435"/>
            <a:ext cx="11199019" cy="2057400"/>
          </a:xfrm>
        </p:spPr>
        <p:txBody>
          <a:bodyPr/>
          <a:lstStyle/>
          <a:p>
            <a:r>
              <a:rPr lang="en-US" dirty="0"/>
              <a:t>Main Mistakes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C1DC7B-699C-4520-9A41-C768598B49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0905" y="1881135"/>
            <a:ext cx="11199019" cy="2436018"/>
          </a:xfrm>
        </p:spPr>
        <p:txBody>
          <a:bodyPr>
            <a:normAutofit/>
          </a:bodyPr>
          <a:lstStyle/>
          <a:p>
            <a:r>
              <a:rPr lang="en-US" sz="1800" b="1" dirty="0"/>
              <a:t>Extra data tagged</a:t>
            </a:r>
          </a:p>
          <a:p>
            <a:r>
              <a:rPr lang="en-US" sz="1800" dirty="0"/>
              <a:t>Tag “E-mail” contains phrase (E-mail) which doesn’t relate to the tag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6C307C7-2B23-44DF-8606-5277423978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232" y="2932695"/>
            <a:ext cx="11287863" cy="359215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E72AE0A-AB13-44F0-B922-31A9D6F36D86}"/>
              </a:ext>
            </a:extLst>
          </p:cNvPr>
          <p:cNvSpPr/>
          <p:nvPr/>
        </p:nvSpPr>
        <p:spPr>
          <a:xfrm>
            <a:off x="759411" y="4647492"/>
            <a:ext cx="647700" cy="308338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 dirty="0" err="1">
              <a:solidFill>
                <a:schemeClr val="bg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E60D31D-85D1-47B8-BC0D-3B338640BCB0}"/>
              </a:ext>
            </a:extLst>
          </p:cNvPr>
          <p:cNvSpPr/>
          <p:nvPr/>
        </p:nvSpPr>
        <p:spPr>
          <a:xfrm>
            <a:off x="9685867" y="3759200"/>
            <a:ext cx="379306" cy="179335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 dirty="0" err="1">
              <a:solidFill>
                <a:schemeClr val="bg1"/>
              </a:solidFill>
            </a:endParaRP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D201743-A5BE-4554-8ED2-AD9B9E14C73A}"/>
              </a:ext>
            </a:extLst>
          </p:cNvPr>
          <p:cNvCxnSpPr>
            <a:cxnSpLocks/>
          </p:cNvCxnSpPr>
          <p:nvPr/>
        </p:nvCxnSpPr>
        <p:spPr>
          <a:xfrm>
            <a:off x="2995706" y="2648373"/>
            <a:ext cx="6344721" cy="1200494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9E98553-1CB1-4B31-BE37-0F2E1D5BFF16}"/>
              </a:ext>
            </a:extLst>
          </p:cNvPr>
          <p:cNvCxnSpPr>
            <a:cxnSpLocks/>
          </p:cNvCxnSpPr>
          <p:nvPr/>
        </p:nvCxnSpPr>
        <p:spPr>
          <a:xfrm flipH="1">
            <a:off x="1520371" y="2600960"/>
            <a:ext cx="100654" cy="1739053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65594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C15EDD-D20D-4AFC-9B74-BD3B21F5D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7655" y="852435"/>
            <a:ext cx="11199019" cy="2057400"/>
          </a:xfrm>
        </p:spPr>
        <p:txBody>
          <a:bodyPr/>
          <a:lstStyle/>
          <a:p>
            <a:r>
              <a:rPr lang="en-US" dirty="0"/>
              <a:t>Main Mistakes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C1DC7B-699C-4520-9A41-C768598B49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8573" y="2106318"/>
            <a:ext cx="11199019" cy="2436018"/>
          </a:xfrm>
        </p:spPr>
        <p:txBody>
          <a:bodyPr>
            <a:normAutofit/>
          </a:bodyPr>
          <a:lstStyle/>
          <a:p>
            <a:r>
              <a:rPr lang="en-US" sz="1800" b="1" dirty="0">
                <a:latin typeface="+mj-lt"/>
              </a:rPr>
              <a:t>Not complete data tagged</a:t>
            </a:r>
          </a:p>
          <a:p>
            <a:r>
              <a:rPr lang="en-US" sz="1800" dirty="0">
                <a:latin typeface="+mj-lt"/>
              </a:rPr>
              <a:t>Tag “Invoice number” doesn’t contain full information from the required field.</a:t>
            </a:r>
            <a:endParaRPr lang="en-US" dirty="0"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E72AE0A-AB13-44F0-B922-31A9D6F36D86}"/>
              </a:ext>
            </a:extLst>
          </p:cNvPr>
          <p:cNvSpPr/>
          <p:nvPr/>
        </p:nvSpPr>
        <p:spPr>
          <a:xfrm>
            <a:off x="759411" y="4647492"/>
            <a:ext cx="647700" cy="308338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 dirty="0" err="1">
              <a:solidFill>
                <a:schemeClr val="bg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E60D31D-85D1-47B8-BC0D-3B338640BCB0}"/>
              </a:ext>
            </a:extLst>
          </p:cNvPr>
          <p:cNvSpPr/>
          <p:nvPr/>
        </p:nvSpPr>
        <p:spPr>
          <a:xfrm>
            <a:off x="7945120" y="4655762"/>
            <a:ext cx="731520" cy="243837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 dirty="0" err="1">
              <a:solidFill>
                <a:schemeClr val="bg1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B37F3F2-DDD0-489D-9734-14193E78E3B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4408" y="4309395"/>
            <a:ext cx="4043707" cy="219923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96F9023-5540-4656-B0F5-C4264E333C4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75552" y="4309395"/>
            <a:ext cx="8148052" cy="219923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61D11BF-8FD8-43B0-B111-646AD66F804D}"/>
              </a:ext>
            </a:extLst>
          </p:cNvPr>
          <p:cNvSpPr/>
          <p:nvPr/>
        </p:nvSpPr>
        <p:spPr>
          <a:xfrm>
            <a:off x="1196521" y="4369924"/>
            <a:ext cx="647700" cy="308338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 dirty="0" err="1">
              <a:solidFill>
                <a:schemeClr val="bg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CEE8425-D819-49E3-A6A0-3CE7BF802967}"/>
              </a:ext>
            </a:extLst>
          </p:cNvPr>
          <p:cNvSpPr/>
          <p:nvPr/>
        </p:nvSpPr>
        <p:spPr>
          <a:xfrm>
            <a:off x="7987030" y="4647492"/>
            <a:ext cx="647700" cy="308338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 dirty="0" err="1">
              <a:solidFill>
                <a:schemeClr val="bg1"/>
              </a:solidFill>
            </a:endParaRP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D201743-A5BE-4554-8ED2-AD9B9E14C73A}"/>
              </a:ext>
            </a:extLst>
          </p:cNvPr>
          <p:cNvCxnSpPr>
            <a:cxnSpLocks/>
          </p:cNvCxnSpPr>
          <p:nvPr/>
        </p:nvCxnSpPr>
        <p:spPr>
          <a:xfrm>
            <a:off x="3200029" y="3156373"/>
            <a:ext cx="4440291" cy="1621307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9E98553-1CB1-4B31-BE37-0F2E1D5BFF16}"/>
              </a:ext>
            </a:extLst>
          </p:cNvPr>
          <p:cNvCxnSpPr>
            <a:cxnSpLocks/>
          </p:cNvCxnSpPr>
          <p:nvPr/>
        </p:nvCxnSpPr>
        <p:spPr>
          <a:xfrm flipH="1">
            <a:off x="1520371" y="3099144"/>
            <a:ext cx="660642" cy="1240869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12759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05B3B1-279B-8347-AB46-AB189BFFC1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490" y="748379"/>
            <a:ext cx="11199019" cy="2057400"/>
          </a:xfrm>
        </p:spPr>
        <p:txBody>
          <a:bodyPr/>
          <a:lstStyle/>
          <a:p>
            <a:r>
              <a:rPr lang="en-US" dirty="0"/>
              <a:t>WorkSpace Tools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8F263E-92F5-4FCF-999D-8CEA4EE5C402}"/>
              </a:ext>
            </a:extLst>
          </p:cNvPr>
          <p:cNvSpPr txBox="1"/>
          <p:nvPr/>
        </p:nvSpPr>
        <p:spPr>
          <a:xfrm>
            <a:off x="778935" y="1628986"/>
            <a:ext cx="10455122" cy="501565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342900" indent="-342900">
              <a:buAutoNum type="arabicPeriod"/>
            </a:pPr>
            <a:r>
              <a:rPr lang="en-US" dirty="0"/>
              <a:t>Split View - Click this icon to open an original document </a:t>
            </a:r>
          </a:p>
          <a:p>
            <a:pPr algn="l"/>
            <a:r>
              <a:rPr lang="en-US" dirty="0"/>
              <a:t>      </a:t>
            </a:r>
          </a:p>
          <a:p>
            <a:pPr algn="l"/>
            <a:endParaRPr lang="en-US" dirty="0"/>
          </a:p>
          <a:p>
            <a:r>
              <a:rPr lang="en-US" dirty="0"/>
              <a:t>2.  Popup - Click to open original document in a separate window</a:t>
            </a:r>
          </a:p>
          <a:p>
            <a:pPr algn="l"/>
            <a:r>
              <a:rPr lang="en-US" dirty="0"/>
              <a:t>       </a:t>
            </a:r>
          </a:p>
          <a:p>
            <a:pPr algn="l"/>
            <a:endParaRPr lang="en-US" dirty="0"/>
          </a:p>
          <a:p>
            <a:r>
              <a:rPr lang="en-US" dirty="0"/>
              <a:t>3. Correct data-value - Can be used to correct OCR mistakes</a:t>
            </a:r>
          </a:p>
          <a:p>
            <a:pPr algn="l"/>
            <a:r>
              <a:rPr lang="en-US" dirty="0"/>
              <a:t>       </a:t>
            </a:r>
          </a:p>
          <a:p>
            <a:pPr algn="l"/>
            <a:endParaRPr lang="en-US" dirty="0"/>
          </a:p>
          <a:p>
            <a:pPr algn="l"/>
            <a:r>
              <a:rPr lang="en-US" dirty="0"/>
              <a:t>4. Cancel tagging of the last item + Ctrl Z</a:t>
            </a:r>
          </a:p>
          <a:p>
            <a:pPr algn="l"/>
            <a:endParaRPr lang="en-US" dirty="0"/>
          </a:p>
          <a:p>
            <a:pPr algn="l"/>
            <a:endParaRPr lang="en-US" dirty="0"/>
          </a:p>
          <a:p>
            <a:pPr algn="l"/>
            <a:r>
              <a:rPr lang="en-US" dirty="0"/>
              <a:t>5. Remove data-value</a:t>
            </a:r>
          </a:p>
          <a:p>
            <a:pPr algn="l"/>
            <a:endParaRPr lang="en-US" dirty="0"/>
          </a:p>
          <a:p>
            <a:pPr algn="l"/>
            <a:endParaRPr lang="en-US" dirty="0"/>
          </a:p>
          <a:p>
            <a:pPr algn="l"/>
            <a:r>
              <a:rPr lang="en-US" dirty="0"/>
              <a:t>6. Zoom in, zoom out</a:t>
            </a:r>
          </a:p>
          <a:p>
            <a:pPr algn="l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AA27945-CFE5-4D7C-BC60-8604CF9A804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46296" y="5925522"/>
            <a:ext cx="729342" cy="38218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C509A03-5FF7-42D3-B7B8-5B218383B7E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8046296" y="2481616"/>
            <a:ext cx="729342" cy="38690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1C28069-6CC6-478D-840C-57207E1CDB2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46296" y="1688079"/>
            <a:ext cx="736907" cy="27244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1E47735-51A7-4534-A3EB-4A13C48B893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46295" y="4211151"/>
            <a:ext cx="729342" cy="40565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4" name="Content Placeholder 6">
            <a:extLst>
              <a:ext uri="{FF2B5EF4-FFF2-40B4-BE49-F238E27FC236}">
                <a16:creationId xmlns:a16="http://schemas.microsoft.com/office/drawing/2014/main" id="{D09429B9-BAD1-4289-BDAB-2FD700099AF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46296" y="3326875"/>
            <a:ext cx="729342" cy="39647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5" name="Content Placeholder 6">
            <a:extLst>
              <a:ext uri="{FF2B5EF4-FFF2-40B4-BE49-F238E27FC236}">
                <a16:creationId xmlns:a16="http://schemas.microsoft.com/office/drawing/2014/main" id="{50FDB838-06FA-4739-83B4-CF3BC12305F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46295" y="5007948"/>
            <a:ext cx="736908" cy="42820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9130212-7762-4A9E-991A-1EBCA11AAF3A}"/>
              </a:ext>
            </a:extLst>
          </p:cNvPr>
          <p:cNvSpPr/>
          <p:nvPr/>
        </p:nvSpPr>
        <p:spPr>
          <a:xfrm>
            <a:off x="8278586" y="3265714"/>
            <a:ext cx="269421" cy="554299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 dirty="0" err="1">
              <a:solidFill>
                <a:schemeClr val="bg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98C6468-FEA8-4E33-8679-85EB7AB8F214}"/>
              </a:ext>
            </a:extLst>
          </p:cNvPr>
          <p:cNvSpPr/>
          <p:nvPr/>
        </p:nvSpPr>
        <p:spPr>
          <a:xfrm>
            <a:off x="8506216" y="4951864"/>
            <a:ext cx="269421" cy="554299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 dirty="0" err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6252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CDD0A6-59D9-4B5D-88A4-EF309DA728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245204-0E0B-47A9-9AE8-A7B8937C05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26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ACE6B30-A963-4CD1-BEA6-B46E7F277D2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6439" y="984796"/>
            <a:ext cx="9920227" cy="5774991"/>
          </a:xfrm>
          <a:prstGeom prst="rect">
            <a:avLst/>
          </a:prstGeom>
        </p:spPr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B20A44D3-2869-4CE2-89EB-7F4C5AEF3F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0014" y="209550"/>
            <a:ext cx="11201400" cy="5374481"/>
          </a:xfrm>
        </p:spPr>
        <p:txBody>
          <a:bodyPr/>
          <a:lstStyle/>
          <a:p>
            <a:r>
              <a:rPr lang="en-US" b="0" dirty="0"/>
              <a:t>WorkSpace Tools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81250DD-2510-494C-A15B-C6AF961D3F12}"/>
              </a:ext>
            </a:extLst>
          </p:cNvPr>
          <p:cNvSpPr/>
          <p:nvPr/>
        </p:nvSpPr>
        <p:spPr>
          <a:xfrm>
            <a:off x="1295400" y="3220571"/>
            <a:ext cx="647700" cy="437029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 dirty="0" err="1">
              <a:solidFill>
                <a:schemeClr val="bg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D8EB29D-0FEA-4BAF-9519-EE4EF6AC1121}"/>
              </a:ext>
            </a:extLst>
          </p:cNvPr>
          <p:cNvSpPr/>
          <p:nvPr/>
        </p:nvSpPr>
        <p:spPr>
          <a:xfrm>
            <a:off x="1927412" y="3220570"/>
            <a:ext cx="647700" cy="437029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 dirty="0" err="1">
              <a:solidFill>
                <a:schemeClr val="bg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2F32EF8-1BCE-4992-828B-D05736D5B3EE}"/>
              </a:ext>
            </a:extLst>
          </p:cNvPr>
          <p:cNvSpPr/>
          <p:nvPr/>
        </p:nvSpPr>
        <p:spPr>
          <a:xfrm>
            <a:off x="2592481" y="3222812"/>
            <a:ext cx="647700" cy="437029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 dirty="0" err="1">
              <a:solidFill>
                <a:schemeClr val="bg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BDAD890-2A65-4070-A44B-D93E0181D94F}"/>
              </a:ext>
            </a:extLst>
          </p:cNvPr>
          <p:cNvSpPr/>
          <p:nvPr/>
        </p:nvSpPr>
        <p:spPr>
          <a:xfrm>
            <a:off x="3245224" y="3220569"/>
            <a:ext cx="647700" cy="437029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 dirty="0" err="1">
              <a:solidFill>
                <a:schemeClr val="bg1"/>
              </a:solidFill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804098E-0B5D-46BA-86EA-1A2E79447B98}"/>
              </a:ext>
            </a:extLst>
          </p:cNvPr>
          <p:cNvSpPr/>
          <p:nvPr/>
        </p:nvSpPr>
        <p:spPr>
          <a:xfrm>
            <a:off x="1416423" y="1726165"/>
            <a:ext cx="1021977" cy="37651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1400" dirty="0"/>
              <a:t>Split View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B982D41-3AC2-4288-BD7F-58D84E885A00}"/>
              </a:ext>
            </a:extLst>
          </p:cNvPr>
          <p:cNvSpPr/>
          <p:nvPr/>
        </p:nvSpPr>
        <p:spPr>
          <a:xfrm>
            <a:off x="120458" y="2534829"/>
            <a:ext cx="1045538" cy="37651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1400" dirty="0">
                <a:solidFill>
                  <a:schemeClr val="bg1"/>
                </a:solidFill>
              </a:rPr>
              <a:t>Cancel last action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47B54C1-98F4-4D13-A220-FBB3662C3B62}"/>
              </a:ext>
            </a:extLst>
          </p:cNvPr>
          <p:cNvSpPr/>
          <p:nvPr/>
        </p:nvSpPr>
        <p:spPr>
          <a:xfrm>
            <a:off x="4312024" y="2809253"/>
            <a:ext cx="838201" cy="37651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1400" dirty="0">
                <a:solidFill>
                  <a:schemeClr val="bg1"/>
                </a:solidFill>
              </a:rPr>
              <a:t>Zoom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C41E7D48-E455-4425-91F1-822D0906DA6F}"/>
              </a:ext>
            </a:extLst>
          </p:cNvPr>
          <p:cNvSpPr/>
          <p:nvPr/>
        </p:nvSpPr>
        <p:spPr>
          <a:xfrm>
            <a:off x="3058085" y="2102683"/>
            <a:ext cx="1021977" cy="37651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1400" dirty="0"/>
              <a:t>Popup</a:t>
            </a:r>
            <a:endParaRPr lang="en-US" sz="1400" dirty="0">
              <a:solidFill>
                <a:schemeClr val="bg1"/>
              </a:solidFill>
            </a:endParaRP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6F8B86B2-1541-48D0-A6FB-69A014582B8A}"/>
              </a:ext>
            </a:extLst>
          </p:cNvPr>
          <p:cNvCxnSpPr>
            <a:cxnSpLocks/>
          </p:cNvCxnSpPr>
          <p:nvPr/>
        </p:nvCxnSpPr>
        <p:spPr>
          <a:xfrm flipH="1">
            <a:off x="2823882" y="2505730"/>
            <a:ext cx="575433" cy="648592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8E39DBC8-646F-40EB-8388-4E2467C170B7}"/>
              </a:ext>
            </a:extLst>
          </p:cNvPr>
          <p:cNvCxnSpPr>
            <a:cxnSpLocks/>
          </p:cNvCxnSpPr>
          <p:nvPr/>
        </p:nvCxnSpPr>
        <p:spPr>
          <a:xfrm>
            <a:off x="1927412" y="2324322"/>
            <a:ext cx="276035" cy="797531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360B7929-4DBB-4FE4-89FB-A8AB73B6D81B}"/>
              </a:ext>
            </a:extLst>
          </p:cNvPr>
          <p:cNvCxnSpPr>
            <a:cxnSpLocks/>
          </p:cNvCxnSpPr>
          <p:nvPr/>
        </p:nvCxnSpPr>
        <p:spPr>
          <a:xfrm flipH="1">
            <a:off x="3782318" y="3231969"/>
            <a:ext cx="343454" cy="155295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05C12524-BAA4-4561-820E-264821D64350}"/>
              </a:ext>
            </a:extLst>
          </p:cNvPr>
          <p:cNvCxnSpPr>
            <a:cxnSpLocks/>
          </p:cNvCxnSpPr>
          <p:nvPr/>
        </p:nvCxnSpPr>
        <p:spPr>
          <a:xfrm>
            <a:off x="747422" y="3042135"/>
            <a:ext cx="446576" cy="224374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68934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9A93E997-2590-4A6B-8637-8106CAD61A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53981" y="1410103"/>
            <a:ext cx="7574499" cy="4722197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4BF1C1-1419-4AD3-8527-A5A904A8C7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27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43B5E81-4056-4556-B8DD-E58A04FA7A82}"/>
              </a:ext>
            </a:extLst>
          </p:cNvPr>
          <p:cNvSpPr/>
          <p:nvPr/>
        </p:nvSpPr>
        <p:spPr>
          <a:xfrm>
            <a:off x="8455959" y="3210485"/>
            <a:ext cx="647700" cy="437029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 dirty="0" err="1">
              <a:solidFill>
                <a:schemeClr val="bg1"/>
              </a:solidFill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70F77AF-08EE-4426-B8B1-C8D7D65FDFB7}"/>
              </a:ext>
            </a:extLst>
          </p:cNvPr>
          <p:cNvSpPr/>
          <p:nvPr/>
        </p:nvSpPr>
        <p:spPr>
          <a:xfrm>
            <a:off x="7384677" y="2345330"/>
            <a:ext cx="838201" cy="37651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1400" dirty="0">
                <a:solidFill>
                  <a:schemeClr val="bg1"/>
                </a:solidFill>
              </a:rPr>
              <a:t>Edit tag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817A9C1B-17DF-4BFA-A3AF-7B73F3029938}"/>
              </a:ext>
            </a:extLst>
          </p:cNvPr>
          <p:cNvCxnSpPr>
            <a:cxnSpLocks/>
          </p:cNvCxnSpPr>
          <p:nvPr/>
        </p:nvCxnSpPr>
        <p:spPr>
          <a:xfrm>
            <a:off x="7803777" y="2817216"/>
            <a:ext cx="557118" cy="487398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D7CF8C4C-F0B8-43A9-B039-B2DB138F8174}"/>
              </a:ext>
            </a:extLst>
          </p:cNvPr>
          <p:cNvSpPr/>
          <p:nvPr/>
        </p:nvSpPr>
        <p:spPr>
          <a:xfrm>
            <a:off x="400351" y="371757"/>
            <a:ext cx="41567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Aft>
                <a:spcPts val="600"/>
              </a:spcAft>
            </a:pPr>
            <a:r>
              <a:rPr lang="en-US" sz="4000" dirty="0" err="1">
                <a:solidFill>
                  <a:srgbClr val="FC4710"/>
                </a:solidFill>
              </a:rPr>
              <a:t>WorkSpace</a:t>
            </a:r>
            <a:r>
              <a:rPr lang="en-US" sz="4000" dirty="0">
                <a:solidFill>
                  <a:srgbClr val="FC4710"/>
                </a:solidFill>
              </a:rPr>
              <a:t> Tools</a:t>
            </a:r>
          </a:p>
        </p:txBody>
      </p:sp>
    </p:spTree>
    <p:extLst>
      <p:ext uri="{BB962C8B-B14F-4D97-AF65-F5344CB8AC3E}">
        <p14:creationId xmlns:p14="http://schemas.microsoft.com/office/powerpoint/2010/main" val="4119960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747835F-BB2F-485D-9878-BF4C603EF3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E0F2EC-BDED-4855-8F97-A381CEB0B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28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F649949-086E-4335-B297-C285EAF50E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9566" y="997888"/>
            <a:ext cx="9054312" cy="57242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D87A3E3-BA32-4749-818D-44327C8DDA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69" y="135858"/>
            <a:ext cx="4554107" cy="107298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A4F7864-50CC-45E1-B85F-D30E800677BF}"/>
              </a:ext>
            </a:extLst>
          </p:cNvPr>
          <p:cNvSpPr/>
          <p:nvPr/>
        </p:nvSpPr>
        <p:spPr>
          <a:xfrm>
            <a:off x="7758953" y="3426347"/>
            <a:ext cx="2091018" cy="437029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 dirty="0" err="1">
              <a:solidFill>
                <a:schemeClr val="bg1"/>
              </a:solidFill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6BB86309-2C3C-44F5-A6F5-549D1A6D1108}"/>
              </a:ext>
            </a:extLst>
          </p:cNvPr>
          <p:cNvSpPr/>
          <p:nvPr/>
        </p:nvSpPr>
        <p:spPr>
          <a:xfrm>
            <a:off x="7384677" y="2345330"/>
            <a:ext cx="1369358" cy="37651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1400" dirty="0">
                <a:solidFill>
                  <a:schemeClr val="bg1"/>
                </a:solidFill>
              </a:rPr>
              <a:t>Active window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3A648AE-1529-4B5E-AB4A-6CCA9EE8A172}"/>
              </a:ext>
            </a:extLst>
          </p:cNvPr>
          <p:cNvCxnSpPr>
            <a:cxnSpLocks/>
          </p:cNvCxnSpPr>
          <p:nvPr/>
        </p:nvCxnSpPr>
        <p:spPr>
          <a:xfrm>
            <a:off x="8069356" y="2830398"/>
            <a:ext cx="247650" cy="487398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2005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10BC219-5DF3-447B-BB1B-2E876FE82F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dirty="0">
                <a:solidFill>
                  <a:srgbClr val="FC4710"/>
                </a:solidFill>
              </a:rPr>
              <a:t>Split View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A0B178-E433-4571-BDB4-AB7AD53BF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4BF1C1-1419-4AD3-8527-A5A904A8C7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29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3110903-462A-4940-8456-873CF4E4C1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0414" y="1239344"/>
            <a:ext cx="7829319" cy="5313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1955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C2EA439-9F33-C141-B497-E02C2B73D669}"/>
              </a:ext>
            </a:extLst>
          </p:cNvPr>
          <p:cNvSpPr txBox="1"/>
          <p:nvPr/>
        </p:nvSpPr>
        <p:spPr>
          <a:xfrm>
            <a:off x="8083826" y="226612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72B3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C97F4D9-901E-A848-B5EB-45304F4FF077}"/>
              </a:ext>
            </a:extLst>
          </p:cNvPr>
          <p:cNvSpPr txBox="1">
            <a:spLocks/>
          </p:cNvSpPr>
          <p:nvPr/>
        </p:nvSpPr>
        <p:spPr>
          <a:xfrm>
            <a:off x="483197" y="1312938"/>
            <a:ext cx="8208317" cy="2057400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"/>
            <a:r>
              <a:rPr lang="en-US" dirty="0"/>
              <a:t>Data Set Collection</a:t>
            </a:r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68820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10BC219-5DF3-447B-BB1B-2E876FE82F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dirty="0"/>
              <a:t>Popup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A0B178-E433-4571-BDB4-AB7AD53BF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4BF1C1-1419-4AD3-8527-A5A904A8C7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30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80B118D-927F-40F2-93FE-77CD5EEFDA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1405" y="1089202"/>
            <a:ext cx="8032568" cy="5768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3527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1">
            <a:extLst>
              <a:ext uri="{FF2B5EF4-FFF2-40B4-BE49-F238E27FC236}">
                <a16:creationId xmlns:a16="http://schemas.microsoft.com/office/drawing/2014/main" id="{45383FED-0334-422F-A082-CA9166E3A979}"/>
              </a:ext>
            </a:extLst>
          </p:cNvPr>
          <p:cNvSpPr txBox="1">
            <a:spLocks/>
          </p:cNvSpPr>
          <p:nvPr/>
        </p:nvSpPr>
        <p:spPr>
          <a:xfrm>
            <a:off x="756168" y="907989"/>
            <a:ext cx="3916444" cy="664197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Tagging Tips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A94738E-267A-4E93-83FF-F32BB15476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679590" y="1687093"/>
            <a:ext cx="4754307" cy="2840725"/>
          </a:xfrm>
        </p:spPr>
        <p:txBody>
          <a:bodyPr/>
          <a:lstStyle/>
          <a:p>
            <a:r>
              <a:rPr lang="en-US" dirty="0"/>
              <a:t>Combinations:</a:t>
            </a:r>
          </a:p>
          <a:p>
            <a:pPr marL="457200" indent="-457200">
              <a:buAutoNum type="arabicPeriod"/>
            </a:pPr>
            <a:r>
              <a:rPr lang="en-US" dirty="0"/>
              <a:t>Double click</a:t>
            </a:r>
          </a:p>
          <a:p>
            <a:pPr marL="457200" indent="-457200">
              <a:buAutoNum type="arabicPeriod"/>
            </a:pPr>
            <a:r>
              <a:rPr lang="en-US" dirty="0"/>
              <a:t>Hotkey</a:t>
            </a:r>
            <a:endParaRPr lang="ru-RU" dirty="0"/>
          </a:p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en-US" dirty="0"/>
              <a:t>Double click </a:t>
            </a:r>
            <a:r>
              <a:rPr lang="ru-RU" dirty="0"/>
              <a:t>+ </a:t>
            </a:r>
            <a:r>
              <a:rPr lang="en-US" dirty="0"/>
              <a:t>Shift </a:t>
            </a:r>
            <a:r>
              <a:rPr lang="ru-RU" dirty="0"/>
              <a:t>+</a:t>
            </a:r>
            <a:r>
              <a:rPr lang="en-US" dirty="0"/>
              <a:t> double click</a:t>
            </a:r>
          </a:p>
          <a:p>
            <a:pPr marL="457200" indent="-457200">
              <a:buAutoNum type="arabicPeriod"/>
            </a:pPr>
            <a:r>
              <a:rPr lang="en-US" dirty="0"/>
              <a:t>CTRL click</a:t>
            </a:r>
          </a:p>
          <a:p>
            <a:pPr marL="457200" indent="-457200">
              <a:buAutoNum type="arabicPeriod"/>
            </a:pPr>
            <a:endParaRPr lang="en-US" dirty="0"/>
          </a:p>
          <a:p>
            <a:pPr marL="457200" indent="-457200">
              <a:buAutoNum type="arabicPeriod"/>
            </a:pP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953DA44-9C6A-4FBE-B20D-B8CB28F925FE}"/>
              </a:ext>
            </a:extLst>
          </p:cNvPr>
          <p:cNvSpPr/>
          <p:nvPr/>
        </p:nvSpPr>
        <p:spPr>
          <a:xfrm>
            <a:off x="620091" y="1819103"/>
            <a:ext cx="459852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To speed up tagging:</a:t>
            </a:r>
          </a:p>
          <a:p>
            <a:endParaRPr lang="en-US" dirty="0"/>
          </a:p>
          <a:p>
            <a:pPr marL="342900" indent="-342900">
              <a:buAutoNum type="arabicPeriod"/>
            </a:pPr>
            <a:r>
              <a:rPr lang="en-US" dirty="0"/>
              <a:t>Double click the word to highlight</a:t>
            </a:r>
          </a:p>
          <a:p>
            <a:pPr marL="342900" indent="-342900">
              <a:buAutoNum type="arabicPeriod"/>
            </a:pPr>
            <a:r>
              <a:rPr lang="en-US" dirty="0"/>
              <a:t>Press hotkey</a:t>
            </a:r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r>
              <a:rPr lang="en-US" dirty="0"/>
              <a:t>Double click first word, press Shift and double click last word in a string</a:t>
            </a:r>
          </a:p>
          <a:p>
            <a:pPr marL="342900" indent="-342900">
              <a:buAutoNum type="arabicPeriod"/>
            </a:pPr>
            <a:r>
              <a:rPr lang="en-US" dirty="0"/>
              <a:t>CTRL click to select the whole sell or several cells</a:t>
            </a:r>
          </a:p>
          <a:p>
            <a:pPr marL="342900" indent="-342900">
              <a:buAutoNum type="arabicPeriod"/>
            </a:pPr>
            <a:endParaRPr lang="en-US" dirty="0"/>
          </a:p>
        </p:txBody>
      </p:sp>
      <p:pic>
        <p:nvPicPr>
          <p:cNvPr id="11" name="Content Placeholder 6">
            <a:extLst>
              <a:ext uri="{FF2B5EF4-FFF2-40B4-BE49-F238E27FC236}">
                <a16:creationId xmlns:a16="http://schemas.microsoft.com/office/drawing/2014/main" id="{3F0763A4-EA0E-4E41-8C82-B76354F3723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0218" y="3107455"/>
            <a:ext cx="460587" cy="1043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94783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5FCBF7C3-86F0-C541-A758-F0B610AF34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623" y="1284658"/>
            <a:ext cx="8208317" cy="2057400"/>
          </a:xfrm>
          <a:noFill/>
        </p:spPr>
        <p:txBody>
          <a:bodyPr anchor="ctr"/>
          <a:lstStyle/>
          <a:p>
            <a:pPr fontAlgn="b"/>
            <a:r>
              <a:rPr lang="en-US" dirty="0"/>
              <a:t>Thank you</a:t>
            </a:r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33598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05B3B1-279B-8347-AB46-AB189BFFC1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25176"/>
            <a:ext cx="11201400" cy="876300"/>
          </a:xfrm>
        </p:spPr>
        <p:txBody>
          <a:bodyPr/>
          <a:lstStyle/>
          <a:p>
            <a:r>
              <a:rPr lang="en-US" dirty="0"/>
              <a:t>Q&amp;A about Data Set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4E79668-8369-2142-9B52-50A9CC93E356}"/>
              </a:ext>
            </a:extLst>
          </p:cNvPr>
          <p:cNvSpPr txBox="1"/>
          <p:nvPr/>
        </p:nvSpPr>
        <p:spPr>
          <a:xfrm>
            <a:off x="1079653" y="439573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dirty="0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9D14974-3DF0-0842-9B94-8548A483D061}"/>
              </a:ext>
            </a:extLst>
          </p:cNvPr>
          <p:cNvGrpSpPr/>
          <p:nvPr/>
        </p:nvGrpSpPr>
        <p:grpSpPr>
          <a:xfrm>
            <a:off x="573932" y="1303671"/>
            <a:ext cx="10962164" cy="5094212"/>
            <a:chOff x="3476850" y="918301"/>
            <a:chExt cx="8023420" cy="5094212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6374E59-E291-CA43-A2D9-4206065AEC68}"/>
                </a:ext>
              </a:extLst>
            </p:cNvPr>
            <p:cNvSpPr txBox="1"/>
            <p:nvPr/>
          </p:nvSpPr>
          <p:spPr>
            <a:xfrm>
              <a:off x="4353192" y="1449617"/>
              <a:ext cx="6690378" cy="371934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marL="342900" indent="-342900" fontAlgn="b">
                <a:buFont typeface="+mj-lt"/>
                <a:buAutoNum type="arabicPeriod"/>
              </a:pPr>
              <a:r>
                <a:rPr lang="en-US" b="1" dirty="0"/>
                <a:t>What is Data Set? </a:t>
              </a:r>
              <a:br>
                <a:rPr lang="en-US" dirty="0"/>
              </a:br>
              <a:r>
                <a:rPr lang="en-US" dirty="0"/>
                <a:t>Data set is a set of documents that are selected and marked in a special way (tagged) for model training.</a:t>
              </a:r>
            </a:p>
            <a:p>
              <a:pPr marL="342900" indent="-342900" fontAlgn="b">
                <a:buFont typeface="+mj-lt"/>
                <a:buAutoNum type="arabicPeriod"/>
              </a:pPr>
              <a:endParaRPr lang="en-US" b="1" dirty="0"/>
            </a:p>
            <a:p>
              <a:pPr marL="342900" indent="-342900" fontAlgn="b">
                <a:buFont typeface="+mj-lt"/>
                <a:buAutoNum type="arabicPeriod"/>
              </a:pPr>
              <a:endParaRPr lang="ru-RU" b="1" dirty="0"/>
            </a:p>
            <a:p>
              <a:pPr marL="342900" indent="-342900" fontAlgn="b">
                <a:buFont typeface="+mj-lt"/>
                <a:buAutoNum type="arabicPeriod"/>
              </a:pPr>
              <a:r>
                <a:rPr lang="en-US" b="1" dirty="0"/>
                <a:t>How is it created? </a:t>
              </a:r>
              <a:br>
                <a:rPr lang="en-US" dirty="0"/>
              </a:br>
              <a:r>
                <a:rPr lang="en-US" dirty="0"/>
                <a:t>Documents are initially digitized from image and converted into XML/HTML format via OCR. Then text content is tagged in the special application – WorkSpace.</a:t>
              </a:r>
              <a:br>
                <a:rPr lang="en-US" dirty="0"/>
              </a:br>
              <a:br>
                <a:rPr lang="en-US" dirty="0"/>
              </a:br>
              <a:endParaRPr lang="en-US" dirty="0"/>
            </a:p>
            <a:p>
              <a:pPr marL="342900" indent="-342900" fontAlgn="b">
                <a:buFont typeface="+mj-lt"/>
                <a:buAutoNum type="arabicPeriod"/>
              </a:pPr>
              <a:r>
                <a:rPr lang="en-US" b="1" dirty="0"/>
                <a:t>What quality of Data Set is required? </a:t>
              </a:r>
              <a:br>
                <a:rPr lang="en-US" dirty="0"/>
              </a:br>
              <a:r>
                <a:rPr lang="en-US" dirty="0"/>
                <a:t>ML is trained on Data Set which is regarded as gold data – 100% correct values – so the best ML results can be achieved on a high-quality and correct Data set.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68D256A-5A25-6E46-A579-531836D7B3CD}"/>
                </a:ext>
              </a:extLst>
            </p:cNvPr>
            <p:cNvSpPr txBox="1"/>
            <p:nvPr/>
          </p:nvSpPr>
          <p:spPr>
            <a:xfrm>
              <a:off x="3476850" y="918301"/>
              <a:ext cx="895046" cy="1513901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algn="l"/>
              <a:r>
                <a:rPr lang="en-US" sz="20000" dirty="0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“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F5041CA-DA06-4E4B-991A-7280B5F737EC}"/>
                </a:ext>
              </a:extLst>
            </p:cNvPr>
            <p:cNvSpPr txBox="1"/>
            <p:nvPr/>
          </p:nvSpPr>
          <p:spPr>
            <a:xfrm rot="10800000">
              <a:off x="10605224" y="4498612"/>
              <a:ext cx="895046" cy="1513901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algn="l"/>
              <a:r>
                <a:rPr lang="en-US" sz="20000" dirty="0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“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4783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272F13-DA1A-41FF-8456-38CCA6CBB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623" y="2092054"/>
            <a:ext cx="8208317" cy="2057400"/>
          </a:xfrm>
          <a:noFill/>
        </p:spPr>
        <p:txBody>
          <a:bodyPr anchor="ctr"/>
          <a:lstStyle/>
          <a:p>
            <a:pPr fontAlgn="b"/>
            <a:r>
              <a:rPr lang="en-US" dirty="0"/>
              <a:t>WorkSpace</a:t>
            </a:r>
            <a:br>
              <a:rPr lang="en-US" dirty="0"/>
            </a:br>
            <a:br>
              <a:rPr lang="en-US" dirty="0"/>
            </a:br>
            <a:endParaRPr lang="en-US" sz="2600" dirty="0">
              <a:latin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2EA439-9F33-C141-B497-E02C2B73D669}"/>
              </a:ext>
            </a:extLst>
          </p:cNvPr>
          <p:cNvSpPr txBox="1"/>
          <p:nvPr/>
        </p:nvSpPr>
        <p:spPr>
          <a:xfrm>
            <a:off x="8083826" y="226612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72B3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E0ED448-2B22-4D5E-8A29-D320B0C0A2BB}"/>
              </a:ext>
            </a:extLst>
          </p:cNvPr>
          <p:cNvSpPr/>
          <p:nvPr/>
        </p:nvSpPr>
        <p:spPr>
          <a:xfrm>
            <a:off x="1783405" y="3595456"/>
            <a:ext cx="60960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200" dirty="0">
                <a:solidFill>
                  <a:schemeClr val="bg1"/>
                </a:solidFill>
              </a:rPr>
              <a:t>How to register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200" dirty="0">
                <a:solidFill>
                  <a:schemeClr val="bg1"/>
                </a:solidFill>
              </a:rPr>
              <a:t>How to find the task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200" dirty="0">
                <a:solidFill>
                  <a:schemeClr val="bg1"/>
                </a:solidFill>
              </a:rPr>
              <a:t>How to tag documents</a:t>
            </a:r>
          </a:p>
        </p:txBody>
      </p:sp>
    </p:spTree>
    <p:extLst>
      <p:ext uri="{BB962C8B-B14F-4D97-AF65-F5344CB8AC3E}">
        <p14:creationId xmlns:p14="http://schemas.microsoft.com/office/powerpoint/2010/main" val="29390092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05B3B1-279B-8347-AB46-AB189BFFC1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495300"/>
            <a:ext cx="11201400" cy="656998"/>
          </a:xfrm>
        </p:spPr>
        <p:txBody>
          <a:bodyPr/>
          <a:lstStyle/>
          <a:p>
            <a:r>
              <a:rPr lang="en-US" dirty="0"/>
              <a:t>WorkSpace Registration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882529-C57B-8F40-8B06-BBEAD8F2B4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1818001"/>
            <a:ext cx="4538613" cy="826048"/>
          </a:xfrm>
        </p:spPr>
        <p:txBody>
          <a:bodyPr>
            <a:normAutofit/>
          </a:bodyPr>
          <a:lstStyle/>
          <a:p>
            <a:endParaRPr lang="en-US" sz="1800" dirty="0"/>
          </a:p>
          <a:p>
            <a:pPr lvl="2" indent="0">
              <a:buNone/>
            </a:pPr>
            <a:endParaRPr lang="ru-RU" sz="2400" dirty="0"/>
          </a:p>
          <a:p>
            <a:endParaRPr lang="en-US" sz="2400" b="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DA8E647-59A9-9B49-A041-5366F1FCFBE3}"/>
              </a:ext>
            </a:extLst>
          </p:cNvPr>
          <p:cNvSpPr txBox="1">
            <a:spLocks/>
          </p:cNvSpPr>
          <p:nvPr/>
        </p:nvSpPr>
        <p:spPr>
          <a:xfrm>
            <a:off x="6130957" y="1818000"/>
            <a:ext cx="4538613" cy="82605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7525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B917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3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 dirty="0"/>
          </a:p>
          <a:p>
            <a:pPr lvl="2" indent="0">
              <a:buFont typeface="Arial" panose="020B0604020202020204" pitchFamily="34" charset="0"/>
              <a:buNone/>
            </a:pPr>
            <a:endParaRPr lang="ru-RU" sz="2400" dirty="0"/>
          </a:p>
          <a:p>
            <a:endParaRPr lang="en-US" sz="2400" b="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33B9A37-5EFF-484C-BB36-81667C2E2B29}"/>
              </a:ext>
            </a:extLst>
          </p:cNvPr>
          <p:cNvSpPr txBox="1">
            <a:spLocks/>
          </p:cNvSpPr>
          <p:nvPr/>
        </p:nvSpPr>
        <p:spPr>
          <a:xfrm>
            <a:off x="6130956" y="2906834"/>
            <a:ext cx="4538613" cy="82605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7525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B917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3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A25FE0F-F05B-2847-9DF6-FA600E91E73A}"/>
              </a:ext>
            </a:extLst>
          </p:cNvPr>
          <p:cNvSpPr txBox="1">
            <a:spLocks/>
          </p:cNvSpPr>
          <p:nvPr/>
        </p:nvSpPr>
        <p:spPr>
          <a:xfrm>
            <a:off x="495300" y="1815128"/>
            <a:ext cx="11364556" cy="826048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7525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B917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3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Follow the link to Workspace, select </a:t>
            </a:r>
            <a:r>
              <a:rPr lang="en-US" dirty="0"/>
              <a:t>"Register"</a:t>
            </a:r>
            <a:endParaRPr lang="en-US" sz="16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E2875D8-BD4C-4DF7-A75D-ACCA9310359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4327"/>
          <a:stretch/>
        </p:blipFill>
        <p:spPr>
          <a:xfrm>
            <a:off x="1558509" y="2509663"/>
            <a:ext cx="9005069" cy="30977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</p:pic>
    </p:spTree>
    <p:extLst>
      <p:ext uri="{BB962C8B-B14F-4D97-AF65-F5344CB8AC3E}">
        <p14:creationId xmlns:p14="http://schemas.microsoft.com/office/powerpoint/2010/main" val="1917675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05B3B1-279B-8347-AB46-AB189BFFC1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495300"/>
            <a:ext cx="11201400" cy="656998"/>
          </a:xfrm>
        </p:spPr>
        <p:txBody>
          <a:bodyPr/>
          <a:lstStyle/>
          <a:p>
            <a:r>
              <a:rPr lang="en-US" dirty="0"/>
              <a:t>WorkSpace Registration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882529-C57B-8F40-8B06-BBEAD8F2B4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1818001"/>
            <a:ext cx="4538613" cy="826048"/>
          </a:xfrm>
        </p:spPr>
        <p:txBody>
          <a:bodyPr>
            <a:normAutofit/>
          </a:bodyPr>
          <a:lstStyle/>
          <a:p>
            <a:endParaRPr lang="en-US" sz="1800" dirty="0"/>
          </a:p>
          <a:p>
            <a:endParaRPr lang="en-US" sz="2400" b="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DA8E647-59A9-9B49-A041-5366F1FCFBE3}"/>
              </a:ext>
            </a:extLst>
          </p:cNvPr>
          <p:cNvSpPr txBox="1">
            <a:spLocks/>
          </p:cNvSpPr>
          <p:nvPr/>
        </p:nvSpPr>
        <p:spPr>
          <a:xfrm>
            <a:off x="6130957" y="1818000"/>
            <a:ext cx="4538613" cy="82605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7525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B917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3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 dirty="0"/>
          </a:p>
          <a:p>
            <a:pPr lvl="2" indent="0">
              <a:buFont typeface="Arial" panose="020B0604020202020204" pitchFamily="34" charset="0"/>
              <a:buNone/>
            </a:pPr>
            <a:endParaRPr lang="ru-RU" sz="2400" dirty="0"/>
          </a:p>
          <a:p>
            <a:endParaRPr lang="en-US" sz="2400" b="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33B9A37-5EFF-484C-BB36-81667C2E2B29}"/>
              </a:ext>
            </a:extLst>
          </p:cNvPr>
          <p:cNvSpPr txBox="1">
            <a:spLocks/>
          </p:cNvSpPr>
          <p:nvPr/>
        </p:nvSpPr>
        <p:spPr>
          <a:xfrm>
            <a:off x="6130956" y="2906834"/>
            <a:ext cx="4538613" cy="82605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7525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B917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3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A25FE0F-F05B-2847-9DF6-FA600E91E73A}"/>
              </a:ext>
            </a:extLst>
          </p:cNvPr>
          <p:cNvSpPr txBox="1">
            <a:spLocks/>
          </p:cNvSpPr>
          <p:nvPr/>
        </p:nvSpPr>
        <p:spPr>
          <a:xfrm>
            <a:off x="448679" y="1093142"/>
            <a:ext cx="11364556" cy="826048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7525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B917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3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Fill in Registration form, select </a:t>
            </a:r>
            <a:r>
              <a:rPr lang="en-US" dirty="0"/>
              <a:t>“Create an Account”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73D7CAE-F0D3-4D08-8AF2-881C065C857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5367" y="1697400"/>
            <a:ext cx="3565544" cy="4837704"/>
          </a:xfrm>
          <a:prstGeom prst="rect">
            <a:avLst/>
          </a:prstGeom>
        </p:spPr>
      </p:pic>
      <p:pic>
        <p:nvPicPr>
          <p:cNvPr id="11" name="Picture Placeholder 6">
            <a:extLst>
              <a:ext uri="{FF2B5EF4-FFF2-40B4-BE49-F238E27FC236}">
                <a16:creationId xmlns:a16="http://schemas.microsoft.com/office/drawing/2014/main" id="{B031D16E-41CA-4D51-B72C-F4F31B283C4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7015" y="1905550"/>
            <a:ext cx="6479685" cy="33134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125BDC07-C80E-47CD-9AEF-48BAE6791249}"/>
              </a:ext>
            </a:extLst>
          </p:cNvPr>
          <p:cNvSpPr txBox="1">
            <a:spLocks/>
          </p:cNvSpPr>
          <p:nvPr/>
        </p:nvSpPr>
        <p:spPr>
          <a:xfrm>
            <a:off x="5160978" y="5701984"/>
            <a:ext cx="5731435" cy="826048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7525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B917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3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Look through Welcome Tour to WorkSpace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7491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05B3B1-279B-8347-AB46-AB189BFFC1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495300"/>
            <a:ext cx="11201400" cy="656998"/>
          </a:xfrm>
        </p:spPr>
        <p:txBody>
          <a:bodyPr/>
          <a:lstStyle/>
          <a:p>
            <a:r>
              <a:rPr lang="en-US" dirty="0"/>
              <a:t>Find Your Task on WorkSpace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882529-C57B-8F40-8B06-BBEAD8F2B4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1818001"/>
            <a:ext cx="4538613" cy="826048"/>
          </a:xfrm>
        </p:spPr>
        <p:txBody>
          <a:bodyPr>
            <a:normAutofit/>
          </a:bodyPr>
          <a:lstStyle/>
          <a:p>
            <a:endParaRPr lang="en-US" sz="1800" dirty="0"/>
          </a:p>
          <a:p>
            <a:endParaRPr lang="en-US" sz="2400" b="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DA8E647-59A9-9B49-A041-5366F1FCFBE3}"/>
              </a:ext>
            </a:extLst>
          </p:cNvPr>
          <p:cNvSpPr txBox="1">
            <a:spLocks/>
          </p:cNvSpPr>
          <p:nvPr/>
        </p:nvSpPr>
        <p:spPr>
          <a:xfrm>
            <a:off x="6130957" y="1818000"/>
            <a:ext cx="4538613" cy="82605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7525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B917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3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 dirty="0"/>
          </a:p>
          <a:p>
            <a:pPr lvl="2" indent="0">
              <a:buFont typeface="Arial" panose="020B0604020202020204" pitchFamily="34" charset="0"/>
              <a:buNone/>
            </a:pPr>
            <a:endParaRPr lang="ru-RU" sz="2400" dirty="0"/>
          </a:p>
          <a:p>
            <a:endParaRPr lang="en-US" sz="2400" b="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33B9A37-5EFF-484C-BB36-81667C2E2B29}"/>
              </a:ext>
            </a:extLst>
          </p:cNvPr>
          <p:cNvSpPr txBox="1">
            <a:spLocks/>
          </p:cNvSpPr>
          <p:nvPr/>
        </p:nvSpPr>
        <p:spPr>
          <a:xfrm>
            <a:off x="6130956" y="2906834"/>
            <a:ext cx="4538613" cy="82605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7525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B917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3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A25FE0F-F05B-2847-9DF6-FA600E91E73A}"/>
              </a:ext>
            </a:extLst>
          </p:cNvPr>
          <p:cNvSpPr txBox="1">
            <a:spLocks/>
          </p:cNvSpPr>
          <p:nvPr/>
        </p:nvSpPr>
        <p:spPr>
          <a:xfrm>
            <a:off x="448679" y="1093142"/>
            <a:ext cx="11364556" cy="826048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7525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B917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3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Go to </a:t>
            </a:r>
            <a:r>
              <a:rPr lang="en-US" dirty="0"/>
              <a:t>“Tasks”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125BDC07-C80E-47CD-9AEF-48BAE6791249}"/>
              </a:ext>
            </a:extLst>
          </p:cNvPr>
          <p:cNvSpPr txBox="1">
            <a:spLocks/>
          </p:cNvSpPr>
          <p:nvPr/>
        </p:nvSpPr>
        <p:spPr>
          <a:xfrm>
            <a:off x="495300" y="2472414"/>
            <a:ext cx="5731435" cy="826048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7525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B917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3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Select Category</a:t>
            </a:r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E887D9-8AA1-42C6-AD1D-A8B0CC00C1B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1990" y="1608337"/>
            <a:ext cx="7578432" cy="63185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99D687B-C9DC-4083-B2A7-AD0EB93EC9C6}"/>
              </a:ext>
            </a:extLst>
          </p:cNvPr>
          <p:cNvSpPr/>
          <p:nvPr/>
        </p:nvSpPr>
        <p:spPr>
          <a:xfrm>
            <a:off x="3918857" y="1608337"/>
            <a:ext cx="562708" cy="52051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 dirty="0" err="1">
              <a:solidFill>
                <a:schemeClr val="bg1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2B3E638-A78A-41E2-89E1-D5285478869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2038" y="3074317"/>
            <a:ext cx="7568383" cy="2544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074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05B3B1-279B-8347-AB46-AB189BFFC1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495300"/>
            <a:ext cx="11201400" cy="656998"/>
          </a:xfrm>
        </p:spPr>
        <p:txBody>
          <a:bodyPr/>
          <a:lstStyle/>
          <a:p>
            <a:r>
              <a:rPr lang="en-US" dirty="0"/>
              <a:t>Find Your Task on WorkSpace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882529-C57B-8F40-8B06-BBEAD8F2B4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1818001"/>
            <a:ext cx="4538613" cy="826048"/>
          </a:xfrm>
        </p:spPr>
        <p:txBody>
          <a:bodyPr>
            <a:normAutofit/>
          </a:bodyPr>
          <a:lstStyle/>
          <a:p>
            <a:endParaRPr lang="en-US" sz="1800" dirty="0"/>
          </a:p>
          <a:p>
            <a:endParaRPr lang="en-US" sz="2400" b="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DA8E647-59A9-9B49-A041-5366F1FCFBE3}"/>
              </a:ext>
            </a:extLst>
          </p:cNvPr>
          <p:cNvSpPr txBox="1">
            <a:spLocks/>
          </p:cNvSpPr>
          <p:nvPr/>
        </p:nvSpPr>
        <p:spPr>
          <a:xfrm>
            <a:off x="6130957" y="1818000"/>
            <a:ext cx="4538613" cy="82605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7525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B917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3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 dirty="0"/>
          </a:p>
          <a:p>
            <a:pPr lvl="2" indent="0">
              <a:buFont typeface="Arial" panose="020B0604020202020204" pitchFamily="34" charset="0"/>
              <a:buNone/>
            </a:pPr>
            <a:endParaRPr lang="ru-RU" sz="2400" dirty="0"/>
          </a:p>
          <a:p>
            <a:endParaRPr lang="en-US" sz="2400" b="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33B9A37-5EFF-484C-BB36-81667C2E2B29}"/>
              </a:ext>
            </a:extLst>
          </p:cNvPr>
          <p:cNvSpPr txBox="1">
            <a:spLocks/>
          </p:cNvSpPr>
          <p:nvPr/>
        </p:nvSpPr>
        <p:spPr>
          <a:xfrm>
            <a:off x="6130956" y="2906834"/>
            <a:ext cx="4538613" cy="82605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7525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B917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3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A25FE0F-F05B-2847-9DF6-FA600E91E73A}"/>
              </a:ext>
            </a:extLst>
          </p:cNvPr>
          <p:cNvSpPr txBox="1">
            <a:spLocks/>
          </p:cNvSpPr>
          <p:nvPr/>
        </p:nvSpPr>
        <p:spPr>
          <a:xfrm>
            <a:off x="448679" y="1093142"/>
            <a:ext cx="11364556" cy="826048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7525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B917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3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Find the task in the list </a:t>
            </a:r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125BDC07-C80E-47CD-9AEF-48BAE6791249}"/>
              </a:ext>
            </a:extLst>
          </p:cNvPr>
          <p:cNvSpPr txBox="1">
            <a:spLocks/>
          </p:cNvSpPr>
          <p:nvPr/>
        </p:nvSpPr>
        <p:spPr>
          <a:xfrm>
            <a:off x="656074" y="4266337"/>
            <a:ext cx="6699319" cy="826048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7525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B917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3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Click on the arrow and </a:t>
            </a:r>
            <a:r>
              <a:rPr lang="en-US" dirty="0"/>
              <a:t>Accept</a:t>
            </a:r>
            <a:r>
              <a:rPr lang="en-US" b="0" dirty="0"/>
              <a:t> the task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99D687B-C9DC-4083-B2A7-AD0EB93EC9C6}"/>
              </a:ext>
            </a:extLst>
          </p:cNvPr>
          <p:cNvSpPr/>
          <p:nvPr/>
        </p:nvSpPr>
        <p:spPr>
          <a:xfrm>
            <a:off x="3918857" y="1608337"/>
            <a:ext cx="562708" cy="52051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 dirty="0" err="1">
              <a:solidFill>
                <a:schemeClr val="bg1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7A2B4F5-6DF0-4221-8DC3-73FA6F95F0B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5866" y="1427435"/>
            <a:ext cx="7754396" cy="256376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7298CDB-99EA-4DD7-9B65-9AE9D866A7C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7376" y="4656901"/>
            <a:ext cx="7732886" cy="1682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74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12" grpId="0"/>
    </p:bldLst>
  </p:timing>
</p:sld>
</file>

<file path=ppt/theme/theme1.xml><?xml version="1.0" encoding="utf-8"?>
<a:theme xmlns:a="http://schemas.openxmlformats.org/drawingml/2006/main" name="WorkFusion">
  <a:themeElements>
    <a:clrScheme name="WF">
      <a:dk1>
        <a:srgbClr val="272B30"/>
      </a:dk1>
      <a:lt1>
        <a:sysClr val="window" lastClr="FFFFFF"/>
      </a:lt1>
      <a:dk2>
        <a:srgbClr val="C4BCB7"/>
      </a:dk2>
      <a:lt2>
        <a:srgbClr val="90857F"/>
      </a:lt2>
      <a:accent1>
        <a:srgbClr val="FC4710"/>
      </a:accent1>
      <a:accent2>
        <a:srgbClr val="2B91FF"/>
      </a:accent2>
      <a:accent3>
        <a:srgbClr val="530042"/>
      </a:accent3>
      <a:accent4>
        <a:srgbClr val="FCC310"/>
      </a:accent4>
      <a:accent5>
        <a:srgbClr val="063614"/>
      </a:accent5>
      <a:accent6>
        <a:srgbClr val="F76DD3"/>
      </a:accent6>
      <a:hlink>
        <a:srgbClr val="2F6C27"/>
      </a:hlink>
      <a:folHlink>
        <a:srgbClr val="002984"/>
      </a:folHlink>
    </a:clrScheme>
    <a:fontScheme name="WorkFus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WorkFusion">
  <a:themeElements>
    <a:clrScheme name="WF">
      <a:dk1>
        <a:srgbClr val="272B30"/>
      </a:dk1>
      <a:lt1>
        <a:sysClr val="window" lastClr="FFFFFF"/>
      </a:lt1>
      <a:dk2>
        <a:srgbClr val="C4BCB7"/>
      </a:dk2>
      <a:lt2>
        <a:srgbClr val="90857F"/>
      </a:lt2>
      <a:accent1>
        <a:srgbClr val="FC4710"/>
      </a:accent1>
      <a:accent2>
        <a:srgbClr val="2B91FF"/>
      </a:accent2>
      <a:accent3>
        <a:srgbClr val="530042"/>
      </a:accent3>
      <a:accent4>
        <a:srgbClr val="FCC310"/>
      </a:accent4>
      <a:accent5>
        <a:srgbClr val="063614"/>
      </a:accent5>
      <a:accent6>
        <a:srgbClr val="F76DD3"/>
      </a:accent6>
      <a:hlink>
        <a:srgbClr val="2F6C27"/>
      </a:hlink>
      <a:folHlink>
        <a:srgbClr val="002984"/>
      </a:folHlink>
    </a:clrScheme>
    <a:fontScheme name="WorkFus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WF">
      <a:dk1>
        <a:srgbClr val="272B30"/>
      </a:dk1>
      <a:lt1>
        <a:sysClr val="window" lastClr="FFFFFF"/>
      </a:lt1>
      <a:dk2>
        <a:srgbClr val="C4BCB7"/>
      </a:dk2>
      <a:lt2>
        <a:srgbClr val="90857F"/>
      </a:lt2>
      <a:accent1>
        <a:srgbClr val="FC4710"/>
      </a:accent1>
      <a:accent2>
        <a:srgbClr val="2B91FF"/>
      </a:accent2>
      <a:accent3>
        <a:srgbClr val="530042"/>
      </a:accent3>
      <a:accent4>
        <a:srgbClr val="FCC310"/>
      </a:accent4>
      <a:accent5>
        <a:srgbClr val="063614"/>
      </a:accent5>
      <a:accent6>
        <a:srgbClr val="F76DD3"/>
      </a:accent6>
      <a:hlink>
        <a:srgbClr val="2F6C27"/>
      </a:hlink>
      <a:folHlink>
        <a:srgbClr val="002984"/>
      </a:folHlink>
    </a:clrScheme>
    <a:fontScheme name="WorkFus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WF">
      <a:dk1>
        <a:srgbClr val="272B30"/>
      </a:dk1>
      <a:lt1>
        <a:sysClr val="window" lastClr="FFFFFF"/>
      </a:lt1>
      <a:dk2>
        <a:srgbClr val="C4BCB7"/>
      </a:dk2>
      <a:lt2>
        <a:srgbClr val="90857F"/>
      </a:lt2>
      <a:accent1>
        <a:srgbClr val="FC4710"/>
      </a:accent1>
      <a:accent2>
        <a:srgbClr val="2B91FF"/>
      </a:accent2>
      <a:accent3>
        <a:srgbClr val="530042"/>
      </a:accent3>
      <a:accent4>
        <a:srgbClr val="FCC310"/>
      </a:accent4>
      <a:accent5>
        <a:srgbClr val="063614"/>
      </a:accent5>
      <a:accent6>
        <a:srgbClr val="F76DD3"/>
      </a:accent6>
      <a:hlink>
        <a:srgbClr val="2F6C27"/>
      </a:hlink>
      <a:folHlink>
        <a:srgbClr val="002984"/>
      </a:folHlink>
    </a:clrScheme>
    <a:fontScheme name="WorkFus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31594</TotalTime>
  <Words>802</Words>
  <Application>Microsoft Office PowerPoint</Application>
  <PresentationFormat>Widescreen</PresentationFormat>
  <Paragraphs>196</Paragraphs>
  <Slides>32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32</vt:i4>
      </vt:variant>
    </vt:vector>
  </HeadingPairs>
  <TitlesOfParts>
    <vt:vector size="37" baseType="lpstr">
      <vt:lpstr>Arial</vt:lpstr>
      <vt:lpstr>Open Sans</vt:lpstr>
      <vt:lpstr>Wingdings</vt:lpstr>
      <vt:lpstr>WorkFusion</vt:lpstr>
      <vt:lpstr>2_WorkFusion</vt:lpstr>
      <vt:lpstr>WorkFusion  Machine Learning</vt:lpstr>
      <vt:lpstr>Data Set Collection Process</vt:lpstr>
      <vt:lpstr>PowerPoint Presentation</vt:lpstr>
      <vt:lpstr>Q&amp;A about Data Set</vt:lpstr>
      <vt:lpstr>WorkSpace  </vt:lpstr>
      <vt:lpstr>WorkSpace Registration</vt:lpstr>
      <vt:lpstr>WorkSpace Registration</vt:lpstr>
      <vt:lpstr>Find Your Task on WorkSpace</vt:lpstr>
      <vt:lpstr>Find Your Task on WorkSpace</vt:lpstr>
      <vt:lpstr>DEMO</vt:lpstr>
      <vt:lpstr>Tagging in WorkSpace</vt:lpstr>
      <vt:lpstr>Data-value</vt:lpstr>
      <vt:lpstr>Tagging in WorkSpace</vt:lpstr>
      <vt:lpstr>Tagging in WorkSpace</vt:lpstr>
      <vt:lpstr>Tagging in WorkSpace</vt:lpstr>
      <vt:lpstr>Tagging Guide</vt:lpstr>
      <vt:lpstr>Tagging Rules</vt:lpstr>
      <vt:lpstr>Consistency</vt:lpstr>
      <vt:lpstr>Consistency</vt:lpstr>
      <vt:lpstr>Completion</vt:lpstr>
      <vt:lpstr>Normalization</vt:lpstr>
      <vt:lpstr>Correct Data Values</vt:lpstr>
      <vt:lpstr>Main Mistakes</vt:lpstr>
      <vt:lpstr>Main Mistakes</vt:lpstr>
      <vt:lpstr>WorkSpace Tools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GCK</dc:creator>
  <cp:lastModifiedBy>Anastasia Shchura</cp:lastModifiedBy>
  <cp:revision>683</cp:revision>
  <cp:lastPrinted>2018-05-04T20:38:01Z</cp:lastPrinted>
  <dcterms:created xsi:type="dcterms:W3CDTF">2018-04-17T21:43:00Z</dcterms:created>
  <dcterms:modified xsi:type="dcterms:W3CDTF">2019-03-26T16:47:54Z</dcterms:modified>
</cp:coreProperties>
</file>