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1221" r:id="rId3"/>
    <p:sldId id="1226" r:id="rId4"/>
    <p:sldId id="1228" r:id="rId5"/>
    <p:sldId id="261" r:id="rId6"/>
    <p:sldId id="1219" r:id="rId7"/>
    <p:sldId id="288" r:id="rId8"/>
    <p:sldId id="1224" r:id="rId9"/>
    <p:sldId id="1216" r:id="rId10"/>
    <p:sldId id="122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2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A00"/>
    <a:srgbClr val="FB9173"/>
    <a:srgbClr val="3B424A"/>
    <a:srgbClr val="002984"/>
    <a:srgbClr val="EBE5E3"/>
    <a:srgbClr val="FEECE8"/>
    <a:srgbClr val="F6F2F1"/>
    <a:srgbClr val="2F6C27"/>
    <a:srgbClr val="2A91FF"/>
    <a:srgbClr val="06361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45" autoAdjust="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773" y="58"/>
      </p:cViewPr>
      <p:guideLst>
        <p:guide orient="horz" pos="352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25" d="100"/>
          <a:sy n="125" d="100"/>
        </p:scale>
        <p:origin x="3750" y="9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8385FA6-274E-4047-976A-9F79FCCD9F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562E5C-0CA3-4288-A500-1F45070FB32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113EC-B0DA-466D-A75B-B14536749A9C}" type="datetimeFigureOut">
              <a:rPr lang="en-US" smtClean="0"/>
              <a:t>03/26/19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1503EF-DB96-4A45-8525-19B62C2B67B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F0C072-CAA3-4723-912A-9D81DFFA8AE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3C52D-DD44-418F-A406-90839164C3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422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FFDB8-096E-4BDD-A336-7963A0C6A6A6}" type="datetimeFigureOut">
              <a:rPr lang="en-US" smtClean="0"/>
              <a:t>03/26/19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4BBCE-DF9F-4E78-BDD7-75B4AA515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000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1" kern="1200">
        <a:solidFill>
          <a:schemeClr val="tx1"/>
        </a:solidFill>
        <a:latin typeface="+mn-lt"/>
        <a:ea typeface="+mn-ea"/>
        <a:cs typeface="+mn-cs"/>
      </a:defRPr>
    </a:lvl1pPr>
    <a:lvl2pPr marL="0" indent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714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398463" indent="-171450" algn="l" defTabSz="914400" rtl="0" eaLnBrk="1" latinLnBrk="0" hangingPunct="1"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64BBCE-DF9F-4E78-BDD7-75B4AA51533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79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64BBCE-DF9F-4E78-BDD7-75B4AA51533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80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64BBCE-DF9F-4E78-BDD7-75B4AA51533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427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64BBCE-DF9F-4E78-BDD7-75B4AA51533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47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64BBCE-DF9F-4E78-BDD7-75B4AA51533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067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+ pictur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C181B7-34FB-46A0-AB6B-97CE0659DC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6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Dark SPA Onl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28FB34-35EA-4F14-9EBE-712683231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099" cy="1880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339045-7690-465C-A655-641C7D101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04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accent1"/>
                </a:solidFill>
              </a:defRPr>
            </a:lvl1pPr>
            <a:lvl2pPr>
              <a:defRPr sz="4000">
                <a:solidFill>
                  <a:schemeClr val="accent1"/>
                </a:solidFill>
              </a:defRPr>
            </a:lvl2pPr>
            <a:lvl3pPr marL="461963" indent="-461963">
              <a:defRPr sz="4000">
                <a:solidFill>
                  <a:schemeClr val="accent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65118"/>
            <a:ext cx="45720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082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Gray">
    <p:bg>
      <p:bgPr>
        <a:solidFill>
          <a:srgbClr val="EBE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/>
            </a:lvl1pPr>
            <a:lvl2pPr>
              <a:defRPr sz="4000"/>
            </a:lvl2pPr>
            <a:lvl3pPr marL="461963" indent="-461963">
              <a:defRPr sz="4000"/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587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97E0FC-252B-43FC-BA77-1B3435BD89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6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Dark SPA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236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and Pictur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35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146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271B82-D624-492C-A4C9-4CCCA4E151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500062" y="6365517"/>
            <a:ext cx="347663" cy="1874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3F04C3-CD5A-4AD1-82F0-5FAC8280C4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6815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269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930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Oran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9809280-865F-422A-8FEE-2FD6030A70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6B856B-0908-4EEE-A4AC-C69B5D193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861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20AF43-D055-49BC-960D-1D683D4A9E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91509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17605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Split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5D1856D-21B6-4BBE-BD67-569B2A443367}"/>
              </a:ext>
            </a:extLst>
          </p:cNvPr>
          <p:cNvSpPr/>
          <p:nvPr userDrawn="1"/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rgbClr val="F6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307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0EE1CC-F652-4817-B99F-7C0DF8A36B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8381" y="0"/>
            <a:ext cx="6096000" cy="6858000"/>
          </a:xfrm>
          <a:pattFill prst="wdUpDiag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234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7331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276982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02017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10768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3856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35AA750-5A12-4DA7-B2C5-3E509E07B86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9236944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78738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9894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EC405D-9805-4BA5-9ACA-E6C9D6724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8064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947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996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Dark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F3104F-2B9C-4AFD-8714-E46A3E5237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7DBD12-7F36-478B-BABA-C68524E9D0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217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2C47FB-B8C8-44EC-AC03-6F867F171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53A5A-9956-460D-A3A0-29F07D4AA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713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3A5340A-9362-4256-9101-4E00B26E5F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87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5C912B-E80F-4CFF-B0A1-F273940B50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1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27974F8-F583-4986-925C-A42588D470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23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A3EC86-AF3A-4ADA-9561-E36B38F561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47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9BD556-A58E-4AA3-87E3-EBBBBD51F3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61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CDF9DD-DABA-4F6B-AC87-DEE0CF745C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27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3A1F17-F225-4495-9480-83FAD54A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8763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92990-F05E-4B4F-8858-E43CFDC89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1831181"/>
            <a:ext cx="11201400" cy="4036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FBED9-0662-4E6E-BE07-3B9CC73BE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95400" y="6365118"/>
            <a:ext cx="4572000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A1B20-8363-42F3-8C44-6066F524E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01414" y="6365118"/>
            <a:ext cx="295286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49A1E29-B301-44AA-9AC3-E63921197834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216" y="6367616"/>
            <a:ext cx="306416" cy="18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80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49" r:id="rId2"/>
    <p:sldLayoutId id="2147483671" r:id="rId3"/>
    <p:sldLayoutId id="2147483651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64" r:id="rId10"/>
    <p:sldLayoutId id="2147483656" r:id="rId11"/>
    <p:sldLayoutId id="2147483662" r:id="rId12"/>
    <p:sldLayoutId id="2147483676" r:id="rId13"/>
    <p:sldLayoutId id="2147483663" r:id="rId14"/>
    <p:sldLayoutId id="2147483660" r:id="rId15"/>
    <p:sldLayoutId id="2147483650" r:id="rId16"/>
    <p:sldLayoutId id="2147483677" r:id="rId17"/>
    <p:sldLayoutId id="2147483678" r:id="rId18"/>
    <p:sldLayoutId id="2147483652" r:id="rId19"/>
    <p:sldLayoutId id="2147483672" r:id="rId20"/>
    <p:sldLayoutId id="2147483673" r:id="rId21"/>
    <p:sldLayoutId id="2147483661" r:id="rId22"/>
    <p:sldLayoutId id="2147483659" r:id="rId23"/>
    <p:sldLayoutId id="2147483657" r:id="rId24"/>
    <p:sldLayoutId id="2147483658" r:id="rId25"/>
    <p:sldLayoutId id="2147483654" r:id="rId26"/>
    <p:sldLayoutId id="2147483674" r:id="rId27"/>
    <p:sldLayoutId id="2147483675" r:id="rId28"/>
    <p:sldLayoutId id="2147483679" r:id="rId29"/>
    <p:sldLayoutId id="2147483655" r:id="rId3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517525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B917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3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12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312" userDrawn="1">
          <p15:clr>
            <a:srgbClr val="F26B43"/>
          </p15:clr>
        </p15:guide>
        <p15:guide id="6" orient="horz" userDrawn="1">
          <p15:clr>
            <a:srgbClr val="000000"/>
          </p15:clr>
        </p15:guide>
        <p15:guide id="7" orient="horz" pos="4008" userDrawn="1">
          <p15:clr>
            <a:srgbClr val="F26B43"/>
          </p15:clr>
        </p15:guide>
        <p15:guide id="8" orient="horz" pos="1152" userDrawn="1">
          <p15:clr>
            <a:srgbClr val="F26B43"/>
          </p15:clr>
        </p15:guide>
        <p15:guide id="9" orient="horz" pos="3696" userDrawn="1">
          <p15:clr>
            <a:srgbClr val="F26B43"/>
          </p15:clr>
        </p15:guide>
        <p15:guide id="10" orient="horz" pos="864" userDrawn="1">
          <p15:clr>
            <a:srgbClr val="F26B43"/>
          </p15:clr>
        </p15:guide>
        <p15:guide id="11" pos="3696" userDrawn="1">
          <p15:clr>
            <a:srgbClr val="F26B43"/>
          </p15:clr>
        </p15:guide>
        <p15:guide id="12" pos="3984" userDrawn="1">
          <p15:clr>
            <a:srgbClr val="F26B43"/>
          </p15:clr>
        </p15:guide>
        <p15:guide id="13" pos="816" userDrawn="1">
          <p15:clr>
            <a:srgbClr val="F26B43"/>
          </p15:clr>
        </p15:guide>
        <p15:guide id="14" pos="7680" userDrawn="1">
          <p15:clr>
            <a:srgbClr val="000000"/>
          </p15:clr>
        </p15:guide>
        <p15:guide id="15" userDrawn="1">
          <p15:clr>
            <a:srgbClr val="000000"/>
          </p15:clr>
        </p15:guide>
        <p15:guide id="16" orient="horz" pos="4320" userDrawn="1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6327E-4863-4F3B-ABE1-D2CFDAAC98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WorkFusion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SPA Components and Concepts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F3BC2BF-CDA9-4247-B68B-24E08F7749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141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1A90-941F-0E42-BCFA-B167E0A9E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984956"/>
            <a:ext cx="11199019" cy="2057400"/>
          </a:xfrm>
        </p:spPr>
        <p:txBody>
          <a:bodyPr/>
          <a:lstStyle/>
          <a:p>
            <a:r>
              <a:rPr lang="en-US" dirty="0"/>
              <a:t>Built-in Analytics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62546-DCA0-F247-99FB-67FA9758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10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BD290-66AF-BE46-9EC8-04520484C0DA}"/>
              </a:ext>
            </a:extLst>
          </p:cNvPr>
          <p:cNvSpPr txBox="1"/>
          <p:nvPr/>
        </p:nvSpPr>
        <p:spPr>
          <a:xfrm>
            <a:off x="2592888" y="10020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E0DDF2-0501-C146-92F6-862C44AA359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1848959"/>
            <a:ext cx="7198519" cy="426866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3E65E66-9798-D549-8131-913FEF62CC25}"/>
              </a:ext>
            </a:extLst>
          </p:cNvPr>
          <p:cNvSpPr/>
          <p:nvPr/>
        </p:nvSpPr>
        <p:spPr>
          <a:xfrm>
            <a:off x="280810" y="2134415"/>
            <a:ext cx="416285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2" indent="-514350">
              <a:buAutoNum type="arabicPeriod"/>
            </a:pPr>
            <a:r>
              <a:rPr lang="en-US" sz="2000" dirty="0"/>
              <a:t>Volume of transactions and documents</a:t>
            </a:r>
          </a:p>
          <a:p>
            <a:pPr marL="742950" lvl="2" indent="-514350">
              <a:buAutoNum type="arabicPeriod"/>
            </a:pPr>
            <a:endParaRPr lang="en-US" sz="2000" dirty="0"/>
          </a:p>
          <a:p>
            <a:pPr marL="742950" lvl="2" indent="-514350">
              <a:buAutoNum type="arabicPeriod"/>
            </a:pPr>
            <a:r>
              <a:rPr lang="en-US" sz="2000" dirty="0"/>
              <a:t>SLA compliance</a:t>
            </a:r>
          </a:p>
          <a:p>
            <a:pPr marL="742950" lvl="2" indent="-514350">
              <a:buAutoNum type="arabicPeriod"/>
            </a:pPr>
            <a:endParaRPr lang="en-US" sz="2000" dirty="0"/>
          </a:p>
          <a:p>
            <a:pPr marL="742950" lvl="2" indent="-514350">
              <a:buAutoNum type="arabicPeriod"/>
            </a:pPr>
            <a:r>
              <a:rPr lang="en-US" sz="2000" dirty="0"/>
              <a:t>Manual work summary</a:t>
            </a:r>
          </a:p>
          <a:p>
            <a:pPr marL="742950" lvl="2" indent="-514350">
              <a:buAutoNum type="arabicPeriod"/>
            </a:pPr>
            <a:endParaRPr lang="en-US" sz="2000" dirty="0"/>
          </a:p>
          <a:p>
            <a:pPr marL="742950" lvl="2" indent="-514350">
              <a:buAutoNum type="arabicPeriod"/>
            </a:pPr>
            <a:r>
              <a:rPr lang="en-US" sz="2000" dirty="0"/>
              <a:t>ML Statistics</a:t>
            </a:r>
          </a:p>
        </p:txBody>
      </p:sp>
    </p:spTree>
    <p:extLst>
      <p:ext uri="{BB962C8B-B14F-4D97-AF65-F5344CB8AC3E}">
        <p14:creationId xmlns:p14="http://schemas.microsoft.com/office/powerpoint/2010/main" val="768110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1A90-941F-0E42-BCFA-B167E0A9E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62546-DCA0-F247-99FB-67FA9758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2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BD290-66AF-BE46-9EC8-04520484C0DA}"/>
              </a:ext>
            </a:extLst>
          </p:cNvPr>
          <p:cNvSpPr txBox="1"/>
          <p:nvPr/>
        </p:nvSpPr>
        <p:spPr>
          <a:xfrm>
            <a:off x="2592888" y="10020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46C38F-CE0D-4D12-AF2F-4DDB47B46777}"/>
              </a:ext>
            </a:extLst>
          </p:cNvPr>
          <p:cNvSpPr/>
          <p:nvPr/>
        </p:nvSpPr>
        <p:spPr>
          <a:xfrm>
            <a:off x="732023" y="2668778"/>
            <a:ext cx="977555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WorkFusion Component and Concepts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High-level Document Custody Solution Overview</a:t>
            </a:r>
          </a:p>
        </p:txBody>
      </p:sp>
    </p:spTree>
    <p:extLst>
      <p:ext uri="{BB962C8B-B14F-4D97-AF65-F5344CB8AC3E}">
        <p14:creationId xmlns:p14="http://schemas.microsoft.com/office/powerpoint/2010/main" val="3445423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1A90-941F-0E42-BCFA-B167E0A9E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WorkFusion Components &amp; Concepts</a:t>
            </a:r>
            <a:br>
              <a:rPr lang="en-US" dirty="0"/>
            </a:b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62546-DCA0-F247-99FB-67FA9758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BD290-66AF-BE46-9EC8-04520484C0DA}"/>
              </a:ext>
            </a:extLst>
          </p:cNvPr>
          <p:cNvSpPr txBox="1"/>
          <p:nvPr/>
        </p:nvSpPr>
        <p:spPr>
          <a:xfrm>
            <a:off x="2592888" y="10020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609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ED1E3-1EBA-4CE3-BA15-10BB1CB1C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Bot Step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CEB5FF-ACF5-49BF-A7E4-ACD75092B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0EDE65-4332-4125-9440-7937A0C5B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4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EA314A6-70F7-46BC-927C-285C02AF1ABA}"/>
              </a:ext>
            </a:extLst>
          </p:cNvPr>
          <p:cNvSpPr txBox="1">
            <a:spLocks/>
          </p:cNvSpPr>
          <p:nvPr/>
        </p:nvSpPr>
        <p:spPr>
          <a:xfrm>
            <a:off x="341876" y="2840153"/>
            <a:ext cx="11199019" cy="173061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B9173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2" indent="-5143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cs typeface="Arial"/>
              </a:rPr>
              <a:t>Usually used for data pre and post processing, conversion, validation and exception handling</a:t>
            </a:r>
            <a:endParaRPr lang="en-US" dirty="0">
              <a:solidFill>
                <a:schemeClr val="tx1"/>
              </a:solidFill>
              <a:cs typeface="Arial"/>
            </a:endParaRPr>
          </a:p>
          <a:p>
            <a:pPr marL="742950" lvl="2" indent="-5143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cs typeface="Arial"/>
              </a:rPr>
              <a:t>Allows to create custom business rules</a:t>
            </a:r>
            <a:endParaRPr lang="en-US" dirty="0">
              <a:solidFill>
                <a:schemeClr val="tx1"/>
              </a:solidFill>
              <a:cs typeface="Arial"/>
            </a:endParaRPr>
          </a:p>
          <a:p>
            <a:pPr marL="742950" lvl="2" indent="-5143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cs typeface="Arial"/>
              </a:rPr>
              <a:t>Business logic is defined using Web-Harvest and Groovy code</a:t>
            </a:r>
            <a:endParaRPr lang="en-US" dirty="0">
              <a:solidFill>
                <a:schemeClr val="tx1"/>
              </a:solidFill>
              <a:cs typeface="Arial"/>
            </a:endParaRPr>
          </a:p>
          <a:p>
            <a:pPr marL="742950" lvl="2" indent="-5143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cs typeface="Arial"/>
              </a:rPr>
              <a:t>Allows integration with 3rd party systems using Java/REST API</a:t>
            </a:r>
          </a:p>
        </p:txBody>
      </p:sp>
    </p:spTree>
    <p:extLst>
      <p:ext uri="{BB962C8B-B14F-4D97-AF65-F5344CB8AC3E}">
        <p14:creationId xmlns:p14="http://schemas.microsoft.com/office/powerpoint/2010/main" val="4134443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72F13-DA1A-41FF-8456-38CCA6C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014510"/>
            <a:ext cx="11199019" cy="2057400"/>
          </a:xfrm>
        </p:spPr>
        <p:txBody>
          <a:bodyPr/>
          <a:lstStyle/>
          <a:p>
            <a:r>
              <a:rPr lang="en-US" dirty="0"/>
              <a:t>Manual Task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42BB35-F628-4639-B706-554050B26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A8CB46-2047-4A22-9986-F621228755C1}"/>
              </a:ext>
            </a:extLst>
          </p:cNvPr>
          <p:cNvSpPr txBox="1"/>
          <p:nvPr/>
        </p:nvSpPr>
        <p:spPr>
          <a:xfrm>
            <a:off x="559317" y="1868753"/>
            <a:ext cx="4002644" cy="43636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Flexible UI configuration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Built-in components and controls for ML Tagging. Advanced configurable features to simplify document processing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Single touch-point for SMEs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Original document is present</a:t>
            </a:r>
            <a:r>
              <a:rPr lang="ru-RU" dirty="0"/>
              <a:t> </a:t>
            </a:r>
            <a:r>
              <a:rPr lang="en-US" dirty="0"/>
              <a:t>along with </a:t>
            </a:r>
            <a:r>
              <a:rPr lang="en-US" dirty="0" err="1"/>
              <a:t>DataTape</a:t>
            </a:r>
            <a:r>
              <a:rPr lang="en-US" dirty="0"/>
              <a:t> and extracted values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Allows to review the original document and check for required elements (e.g. stamps)</a:t>
            </a:r>
          </a:p>
          <a:p>
            <a:pPr algn="l"/>
            <a:endParaRPr lang="en-US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87F3D57-B341-48A4-A2C4-EE422F1F04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6926" y="5479304"/>
            <a:ext cx="6817393" cy="37556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E88DFFC-DAE4-46F7-BEA2-F4F708573D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9307" y="713273"/>
            <a:ext cx="6815012" cy="4823001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B51E526-5178-49F2-BD8F-4B340EC5019B}"/>
              </a:ext>
            </a:extLst>
          </p:cNvPr>
          <p:cNvSpPr/>
          <p:nvPr/>
        </p:nvSpPr>
        <p:spPr>
          <a:xfrm>
            <a:off x="5497354" y="6038482"/>
            <a:ext cx="2788268" cy="65327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200" dirty="0"/>
              <a:t>Allows to review the original document and check for required elements (e.g. stamps)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C384B3A-06F2-4E7A-B268-9C9F0AFE6B6F}"/>
              </a:ext>
            </a:extLst>
          </p:cNvPr>
          <p:cNvSpPr/>
          <p:nvPr/>
        </p:nvSpPr>
        <p:spPr>
          <a:xfrm>
            <a:off x="9162971" y="203028"/>
            <a:ext cx="1541605" cy="41356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200" dirty="0"/>
              <a:t>Flexible UI configuration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B5E67F3B-3C98-4165-BE83-6F3ECF176347}"/>
              </a:ext>
            </a:extLst>
          </p:cNvPr>
          <p:cNvSpPr/>
          <p:nvPr/>
        </p:nvSpPr>
        <p:spPr>
          <a:xfrm rot="4710644" flipH="1">
            <a:off x="7845064" y="-476875"/>
            <a:ext cx="67460" cy="2263241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BFDCB13D-08B3-475D-8825-F4FF43948748}"/>
              </a:ext>
            </a:extLst>
          </p:cNvPr>
          <p:cNvSpPr/>
          <p:nvPr/>
        </p:nvSpPr>
        <p:spPr>
          <a:xfrm flipH="1">
            <a:off x="10174072" y="654933"/>
            <a:ext cx="57097" cy="498297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6FA3DE9F-61FE-4FA6-87AB-667405746733}"/>
              </a:ext>
            </a:extLst>
          </p:cNvPr>
          <p:cNvSpPr/>
          <p:nvPr/>
        </p:nvSpPr>
        <p:spPr>
          <a:xfrm rot="10800000" flipH="1">
            <a:off x="6949657" y="5340093"/>
            <a:ext cx="109511" cy="606581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270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1A90-941F-0E42-BCFA-B167E0A9E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529" y="892732"/>
            <a:ext cx="11199019" cy="2057400"/>
          </a:xfrm>
        </p:spPr>
        <p:txBody>
          <a:bodyPr/>
          <a:lstStyle/>
          <a:p>
            <a:r>
              <a:rPr lang="en-US" dirty="0"/>
              <a:t>Information Extraction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62546-DCA0-F247-99FB-67FA9758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6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BD290-66AF-BE46-9EC8-04520484C0DA}"/>
              </a:ext>
            </a:extLst>
          </p:cNvPr>
          <p:cNvSpPr txBox="1"/>
          <p:nvPr/>
        </p:nvSpPr>
        <p:spPr>
          <a:xfrm>
            <a:off x="2592888" y="10020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E1FA8DD-D2EA-4CE3-80C7-5F686347A695}"/>
              </a:ext>
            </a:extLst>
          </p:cNvPr>
          <p:cNvSpPr/>
          <p:nvPr/>
        </p:nvSpPr>
        <p:spPr>
          <a:xfrm>
            <a:off x="258939" y="1892159"/>
            <a:ext cx="393206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+mj-lt"/>
              </a:rPr>
              <a:t>Information Extraction (IE) </a:t>
            </a:r>
            <a:r>
              <a:rPr lang="en-US" dirty="0">
                <a:latin typeface="+mj-lt"/>
              </a:rPr>
              <a:t>– is a cognitive process where specific key elements defined by business logic are recognized (extracted) in documents and processed according to business rules. 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In terms of Information Extraction, extracted key element is referred as a “field“.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Process where specific elements or words in the document are associated with key fields is called “tagging” (also known as “labeling”)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3A1C3A-5AB2-1143-B71D-5850BBBF540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4466" y="1892159"/>
            <a:ext cx="7308164" cy="393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431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80EC1-9811-4FBE-84C5-D8BB7A7E0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24" y="790294"/>
            <a:ext cx="11199019" cy="2057400"/>
          </a:xfrm>
        </p:spPr>
        <p:txBody>
          <a:bodyPr/>
          <a:lstStyle/>
          <a:p>
            <a:r>
              <a:rPr lang="en-US" sz="4800" dirty="0"/>
              <a:t>Information Extraction (IE)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5A2A50-07C6-4FBB-86BB-532CEDC69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7</a:t>
            </a:fld>
            <a:endParaRPr lang="en-US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9AD8462-3210-411E-9771-C4BD376159E9}"/>
              </a:ext>
            </a:extLst>
          </p:cNvPr>
          <p:cNvCxnSpPr>
            <a:cxnSpLocks/>
          </p:cNvCxnSpPr>
          <p:nvPr/>
        </p:nvCxnSpPr>
        <p:spPr>
          <a:xfrm>
            <a:off x="495300" y="4250126"/>
            <a:ext cx="11434572" cy="0"/>
          </a:xfrm>
          <a:prstGeom prst="straightConnector1">
            <a:avLst/>
          </a:prstGeom>
          <a:noFill/>
          <a:ln w="38100" cap="flat" cmpd="sng" algn="ctr">
            <a:solidFill>
              <a:srgbClr val="FF2A00"/>
            </a:solidFill>
            <a:prstDash val="solid"/>
            <a:miter lim="800000"/>
            <a:headEnd type="none" w="med" len="sm"/>
            <a:tailEnd type="none" w="med" len="med"/>
          </a:ln>
          <a:effectLst/>
        </p:spPr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4770F6FC-1AB8-45E4-8360-06CEE39538E5}"/>
              </a:ext>
            </a:extLst>
          </p:cNvPr>
          <p:cNvSpPr/>
          <p:nvPr/>
        </p:nvSpPr>
        <p:spPr>
          <a:xfrm>
            <a:off x="588264" y="4177068"/>
            <a:ext cx="2490216" cy="88840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0" marR="0" lvl="1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C4710"/>
              </a:solidFill>
              <a:effectLst/>
              <a:uLnTx/>
              <a:uFillTx/>
            </a:endParaRPr>
          </a:p>
          <a:p>
            <a:r>
              <a:rPr lang="en-US" sz="1600" dirty="0">
                <a:latin typeface="+mj-lt"/>
              </a:rPr>
              <a:t>Documents conversion: digital documents (IBM Datacap, OCR) are used as an input data for IE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B50385F-B5ED-40B2-9D9B-CB3D1A56B684}"/>
              </a:ext>
            </a:extLst>
          </p:cNvPr>
          <p:cNvSpPr/>
          <p:nvPr/>
        </p:nvSpPr>
        <p:spPr>
          <a:xfrm>
            <a:off x="5067300" y="2859024"/>
            <a:ext cx="2358440" cy="11351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1600" dirty="0">
                <a:latin typeface="+mj-lt"/>
              </a:rPr>
              <a:t>IE Manual Task is created in Control Tower, Text chunks are selected and tagged in WorkSpace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3F66020-AA17-41A5-9FD9-57779EB6B835}"/>
              </a:ext>
            </a:extLst>
          </p:cNvPr>
          <p:cNvSpPr/>
          <p:nvPr/>
        </p:nvSpPr>
        <p:spPr>
          <a:xfrm>
            <a:off x="8981958" y="4499872"/>
            <a:ext cx="3210042" cy="1379555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1600" dirty="0">
                <a:latin typeface="+mj-lt"/>
              </a:rPr>
              <a:t>Tagged text is used for training AutoML models so that next document batch can be extracted by a cognitive bot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FD8D74F-C270-4BEE-B92A-1F7D3B4BA442}"/>
              </a:ext>
            </a:extLst>
          </p:cNvPr>
          <p:cNvSpPr>
            <a:spLocks noChangeAspect="1"/>
          </p:cNvSpPr>
          <p:nvPr/>
        </p:nvSpPr>
        <p:spPr>
          <a:xfrm>
            <a:off x="2548070" y="4125253"/>
            <a:ext cx="249746" cy="249746"/>
          </a:xfrm>
          <a:prstGeom prst="ellipse">
            <a:avLst/>
          </a:prstGeom>
          <a:solidFill>
            <a:srgbClr val="FC47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72B3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9300585-2568-4545-A57C-20A6D4A5B19C}"/>
              </a:ext>
            </a:extLst>
          </p:cNvPr>
          <p:cNvSpPr>
            <a:spLocks noChangeAspect="1"/>
          </p:cNvSpPr>
          <p:nvPr/>
        </p:nvSpPr>
        <p:spPr>
          <a:xfrm>
            <a:off x="5971127" y="4125253"/>
            <a:ext cx="249746" cy="249746"/>
          </a:xfrm>
          <a:prstGeom prst="ellipse">
            <a:avLst/>
          </a:prstGeom>
          <a:solidFill>
            <a:srgbClr val="FC47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272B30"/>
                </a:solidFill>
                <a:latin typeface="Arial"/>
              </a:rPr>
              <a:t>2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72B3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F9E1FEA-F267-4108-94D8-9385AD7E1D8A}"/>
              </a:ext>
            </a:extLst>
          </p:cNvPr>
          <p:cNvSpPr>
            <a:spLocks noChangeAspect="1"/>
          </p:cNvSpPr>
          <p:nvPr/>
        </p:nvSpPr>
        <p:spPr>
          <a:xfrm>
            <a:off x="9416912" y="4125253"/>
            <a:ext cx="249746" cy="249746"/>
          </a:xfrm>
          <a:prstGeom prst="ellipse">
            <a:avLst/>
          </a:prstGeom>
          <a:solidFill>
            <a:srgbClr val="FC471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72B3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883B557-443F-459E-ACB2-1D3A749AD45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2802" y="4570271"/>
            <a:ext cx="5277373" cy="19828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FE227A4-8341-4B10-A609-DCA8EA6611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5740" y="395808"/>
            <a:ext cx="4612336" cy="34030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F5B0E1-052B-465D-9CEA-EFE4F5BCDE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408" y="1802678"/>
            <a:ext cx="4658928" cy="2249518"/>
          </a:xfrm>
          <a:prstGeom prst="rect">
            <a:avLst/>
          </a:prstGeom>
        </p:spPr>
      </p:pic>
      <p:pic>
        <p:nvPicPr>
          <p:cNvPr id="9" name="Graphic 8" descr="Arrow: Rotate right">
            <a:extLst>
              <a:ext uri="{FF2B5EF4-FFF2-40B4-BE49-F238E27FC236}">
                <a16:creationId xmlns:a16="http://schemas.microsoft.com/office/drawing/2014/main" id="{763D65F8-2D43-45CA-8F3D-3FE13771FD9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42663" y="2353005"/>
            <a:ext cx="665970" cy="66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86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72F13-DA1A-41FF-8456-38CCA6C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2" y="1199148"/>
            <a:ext cx="4359066" cy="169244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WorkFusion</a:t>
            </a:r>
            <a:br>
              <a:rPr lang="en-US" dirty="0"/>
            </a:br>
            <a:r>
              <a:rPr lang="en-US" kern="1200" dirty="0" err="1">
                <a:latin typeface="+mj-lt"/>
                <a:ea typeface="+mj-ea"/>
                <a:cs typeface="+mj-cs"/>
              </a:rPr>
              <a:t>AutoML</a:t>
            </a:r>
            <a:endParaRPr 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3B9253-8C6A-445E-9B64-28C2B95C8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ellipse">
            <a:avLst/>
          </a:prstGeom>
          <a:solidFill>
            <a:srgbClr val="7F7F7F"/>
          </a:solidFill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algn="ctr">
              <a:spcAft>
                <a:spcPts val="600"/>
              </a:spcAft>
            </a:pPr>
            <a:endParaRPr lang="en-US" sz="1500" dirty="0">
              <a:solidFill>
                <a:srgbClr val="FFFF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17687B-197A-46E6-8C23-9D7052B1A70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6536" y="877824"/>
            <a:ext cx="6409865" cy="552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255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1A90-941F-0E42-BCFA-B167E0A9E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/>
          <a:lstStyle/>
          <a:p>
            <a:r>
              <a:rPr lang="en-US" dirty="0"/>
              <a:t>Configurability of the Business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522B2-D135-2A4E-9551-C126E3C366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3617495"/>
            <a:ext cx="11199019" cy="1730616"/>
          </a:xfrm>
        </p:spPr>
        <p:txBody>
          <a:bodyPr/>
          <a:lstStyle/>
          <a:p>
            <a:pPr marL="742950" lvl="2" indent="-514350">
              <a:buAutoNum type="arabicPeriod"/>
            </a:pPr>
            <a:r>
              <a:rPr lang="en-US" sz="2000" dirty="0">
                <a:solidFill>
                  <a:schemeClr val="tx1"/>
                </a:solidFill>
              </a:rPr>
              <a:t>Custom business rules</a:t>
            </a:r>
          </a:p>
          <a:p>
            <a:pPr marL="742950" lvl="2" indent="-514350">
              <a:buAutoNum type="arabicPeriod"/>
            </a:pPr>
            <a:r>
              <a:rPr lang="en-US" sz="2000" dirty="0">
                <a:solidFill>
                  <a:schemeClr val="tx1"/>
                </a:solidFill>
              </a:rPr>
              <a:t>Integrations with 3</a:t>
            </a:r>
            <a:r>
              <a:rPr lang="en-US" sz="2000" baseline="30000" dirty="0">
                <a:solidFill>
                  <a:schemeClr val="tx1"/>
                </a:solidFill>
              </a:rPr>
              <a:t>rd</a:t>
            </a:r>
            <a:r>
              <a:rPr lang="en-US" sz="2000" dirty="0">
                <a:solidFill>
                  <a:schemeClr val="tx1"/>
                </a:solidFill>
              </a:rPr>
              <a:t> party systems (databases, email services, etc.)</a:t>
            </a:r>
          </a:p>
          <a:p>
            <a:pPr marL="742950" lvl="2" indent="-514350">
              <a:buAutoNum type="arabicPeriod"/>
            </a:pPr>
            <a:r>
              <a:rPr lang="en-US" sz="2000" dirty="0">
                <a:solidFill>
                  <a:schemeClr val="tx1"/>
                </a:solidFill>
              </a:rPr>
              <a:t>Exception handling (check conditions in business process and route data depending on validation result)</a:t>
            </a:r>
          </a:p>
          <a:p>
            <a:pPr marL="742950" lvl="2" indent="-514350">
              <a:buAutoNum type="arabicPeriod"/>
            </a:pPr>
            <a:r>
              <a:rPr lang="en-US" sz="2000" dirty="0">
                <a:solidFill>
                  <a:schemeClr val="tx1"/>
                </a:solidFill>
              </a:rPr>
              <a:t>Logging and audit (implicit and explicit)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62546-DCA0-F247-99FB-67FA9758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01414" y="6365118"/>
            <a:ext cx="295286" cy="188041"/>
          </a:xfrm>
        </p:spPr>
        <p:txBody>
          <a:bodyPr/>
          <a:lstStyle/>
          <a:p>
            <a:fld id="{7DCC4875-85B0-457C-808E-AE7EFA4E164C}" type="slidenum">
              <a:rPr lang="en-US" smtClean="0"/>
              <a:t>9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BD290-66AF-BE46-9EC8-04520484C0DA}"/>
              </a:ext>
            </a:extLst>
          </p:cNvPr>
          <p:cNvSpPr txBox="1"/>
          <p:nvPr/>
        </p:nvSpPr>
        <p:spPr>
          <a:xfrm>
            <a:off x="2592888" y="10020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810262"/>
      </p:ext>
    </p:extLst>
  </p:cSld>
  <p:clrMapOvr>
    <a:masterClrMapping/>
  </p:clrMapOvr>
</p:sld>
</file>

<file path=ppt/theme/theme1.xml><?xml version="1.0" encoding="utf-8"?>
<a:theme xmlns:a="http://schemas.openxmlformats.org/drawingml/2006/main" name="WorkFusion">
  <a:themeElements>
    <a:clrScheme name="WorkFusion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62C8FA"/>
      </a:accent2>
      <a:accent3>
        <a:srgbClr val="FCDC28"/>
      </a:accent3>
      <a:accent4>
        <a:srgbClr val="9B1F43"/>
      </a:accent4>
      <a:accent5>
        <a:srgbClr val="006F3C"/>
      </a:accent5>
      <a:accent6>
        <a:srgbClr val="3B424A"/>
      </a:accent6>
      <a:hlink>
        <a:srgbClr val="FB9173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WorkFusion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62C8FA"/>
      </a:accent2>
      <a:accent3>
        <a:srgbClr val="FCDC28"/>
      </a:accent3>
      <a:accent4>
        <a:srgbClr val="9B1F43"/>
      </a:accent4>
      <a:accent5>
        <a:srgbClr val="006F3C"/>
      </a:accent5>
      <a:accent6>
        <a:srgbClr val="3B424A"/>
      </a:accent6>
      <a:hlink>
        <a:srgbClr val="FB9173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WorkFusion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62C8FA"/>
      </a:accent2>
      <a:accent3>
        <a:srgbClr val="FCDC28"/>
      </a:accent3>
      <a:accent4>
        <a:srgbClr val="9B1F43"/>
      </a:accent4>
      <a:accent5>
        <a:srgbClr val="006F3C"/>
      </a:accent5>
      <a:accent6>
        <a:srgbClr val="3B424A"/>
      </a:accent6>
      <a:hlink>
        <a:srgbClr val="FB9173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284</Words>
  <Application>Microsoft Office PowerPoint</Application>
  <PresentationFormat>Widescreen</PresentationFormat>
  <Paragraphs>66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Arial</vt:lpstr>
      <vt:lpstr>WorkFusion</vt:lpstr>
      <vt:lpstr>WorkFusion  SPA Components and Concepts</vt:lpstr>
      <vt:lpstr>Agenda</vt:lpstr>
      <vt:lpstr>WorkFusion Components &amp; Concepts </vt:lpstr>
      <vt:lpstr>Bot Step </vt:lpstr>
      <vt:lpstr>Manual Task</vt:lpstr>
      <vt:lpstr>Information Extraction</vt:lpstr>
      <vt:lpstr>Information Extraction (IE)</vt:lpstr>
      <vt:lpstr>WorkFusion AutoML</vt:lpstr>
      <vt:lpstr>Configurability of the Business Process</vt:lpstr>
      <vt:lpstr>Built-in Analytics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Workfusion Introduction</dc:title>
  <dc:creator>Anastasia Shchura</dc:creator>
  <cp:lastModifiedBy>Anastasia Shchura</cp:lastModifiedBy>
  <cp:revision>97</cp:revision>
  <dcterms:created xsi:type="dcterms:W3CDTF">2019-01-21T15:10:11Z</dcterms:created>
  <dcterms:modified xsi:type="dcterms:W3CDTF">2019-03-26T16:45:37Z</dcterms:modified>
</cp:coreProperties>
</file>