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3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802" r:id="rId2"/>
    <p:sldMasterId id="2147483831" r:id="rId3"/>
    <p:sldMasterId id="2147483860" r:id="rId4"/>
  </p:sldMasterIdLst>
  <p:notesMasterIdLst>
    <p:notesMasterId r:id="rId28"/>
  </p:notesMasterIdLst>
  <p:sldIdLst>
    <p:sldId id="316" r:id="rId5"/>
    <p:sldId id="967" r:id="rId6"/>
    <p:sldId id="300" r:id="rId7"/>
    <p:sldId id="958" r:id="rId8"/>
    <p:sldId id="292" r:id="rId9"/>
    <p:sldId id="293" r:id="rId10"/>
    <p:sldId id="307" r:id="rId11"/>
    <p:sldId id="295" r:id="rId12"/>
    <p:sldId id="296" r:id="rId13"/>
    <p:sldId id="297" r:id="rId14"/>
    <p:sldId id="298" r:id="rId15"/>
    <p:sldId id="261" r:id="rId16"/>
    <p:sldId id="276" r:id="rId17"/>
    <p:sldId id="315" r:id="rId18"/>
    <p:sldId id="321" r:id="rId19"/>
    <p:sldId id="277" r:id="rId20"/>
    <p:sldId id="309" r:id="rId21"/>
    <p:sldId id="301" r:id="rId22"/>
    <p:sldId id="290" r:id="rId23"/>
    <p:sldId id="291" r:id="rId24"/>
    <p:sldId id="313" r:id="rId25"/>
    <p:sldId id="314" r:id="rId26"/>
    <p:sldId id="56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29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6FFB2-DDA2-42C0-8EE5-17B03CE5668B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9401B-FDC3-48F8-AD73-8B6268484F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1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925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643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173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73952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528036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07544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625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6607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420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14420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C47FB-B8C8-44EC-AC03-6F867F171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53A5A-9956-460D-A3A0-29F07D4A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520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8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028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452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07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23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14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396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819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7884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2376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1099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+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121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731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91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294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015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459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2189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237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532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30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41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102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150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154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217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8522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44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318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48117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922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7947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7595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766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0918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88607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9458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630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5220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054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C47FB-B8C8-44EC-AC03-6F867F171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53A5A-9956-460D-A3A0-29F07D4A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5902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+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837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1717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723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4599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119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2819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819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973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095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0639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019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94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7343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067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31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267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752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512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3388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9013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3600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18874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4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7054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814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21161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85609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095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157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9406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C47FB-B8C8-44EC-AC03-6F867F171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53A5A-9956-460D-A3A0-29F07D4A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4306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+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047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Oran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9809280-865F-422A-8FEE-2FD6030A70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6B856B-0908-4EEE-A4AC-C69B5D193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604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1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6057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904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414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2632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3592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56733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590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51800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5265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691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6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4804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668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75478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7011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4370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8796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8075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7614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4083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67954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1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46.xml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3.xml"/><Relationship Id="rId28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Relationship Id="rId27" Type="http://schemas.openxmlformats.org/officeDocument/2006/relationships/slideLayout" Target="../slideLayouts/slideLayout47.xml"/><Relationship Id="rId30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26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69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5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68.xml"/><Relationship Id="rId29" Type="http://schemas.openxmlformats.org/officeDocument/2006/relationships/theme" Target="../theme/theme3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72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23" Type="http://schemas.openxmlformats.org/officeDocument/2006/relationships/slideLayout" Target="../slideLayouts/slideLayout71.xml"/><Relationship Id="rId28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67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slideLayout" Target="../slideLayouts/slideLayout70.xml"/><Relationship Id="rId27" Type="http://schemas.openxmlformats.org/officeDocument/2006/relationships/slideLayout" Target="../slideLayouts/slideLayout75.xml"/><Relationship Id="rId30" Type="http://schemas.openxmlformats.org/officeDocument/2006/relationships/image" Target="../media/image3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18" Type="http://schemas.openxmlformats.org/officeDocument/2006/relationships/slideLayout" Target="../slideLayouts/slideLayout94.xml"/><Relationship Id="rId26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97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5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96.xml"/><Relationship Id="rId29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24" Type="http://schemas.openxmlformats.org/officeDocument/2006/relationships/slideLayout" Target="../slideLayouts/slideLayout100.xml"/><Relationship Id="rId32" Type="http://schemas.openxmlformats.org/officeDocument/2006/relationships/image" Target="../media/image3.emf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23" Type="http://schemas.openxmlformats.org/officeDocument/2006/relationships/slideLayout" Target="../slideLayouts/slideLayout99.xml"/><Relationship Id="rId28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86.xml"/><Relationship Id="rId19" Type="http://schemas.openxmlformats.org/officeDocument/2006/relationships/slideLayout" Target="../slideLayouts/slideLayout95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98.xml"/><Relationship Id="rId27" Type="http://schemas.openxmlformats.org/officeDocument/2006/relationships/slideLayout" Target="../slideLayouts/slideLayout103.xml"/><Relationship Id="rId30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4CEF8-F3EB-4B81-BD1E-0B69BA9AB97E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B1463-67C6-4381-A23F-68C928BC6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166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901" r:id="rId13"/>
    <p:sldLayoutId id="2147483902" r:id="rId14"/>
    <p:sldLayoutId id="2147483903" r:id="rId15"/>
    <p:sldLayoutId id="2147483904" r:id="rId16"/>
    <p:sldLayoutId id="2147483905" r:id="rId17"/>
    <p:sldLayoutId id="2147483913" r:id="rId18"/>
    <p:sldLayoutId id="2147483914" r:id="rId19"/>
    <p:sldLayoutId id="2147483915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92990-F05E-4B4F-8858-E43CFDC89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58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  <p:sldLayoutId id="2147483826" r:id="rId24"/>
    <p:sldLayoutId id="2147483827" r:id="rId25"/>
    <p:sldLayoutId id="2147483828" r:id="rId26"/>
    <p:sldLayoutId id="2147483829" r:id="rId27"/>
    <p:sldLayoutId id="2147483830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1752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B917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12">
          <p15:clr>
            <a:srgbClr val="F26B43"/>
          </p15:clr>
        </p15:guide>
        <p15:guide id="4" pos="7368">
          <p15:clr>
            <a:srgbClr val="F26B43"/>
          </p15:clr>
        </p15:guide>
        <p15:guide id="5" orient="horz" pos="312">
          <p15:clr>
            <a:srgbClr val="F26B43"/>
          </p15:clr>
        </p15:guide>
        <p15:guide id="6" orient="horz">
          <p15:clr>
            <a:srgbClr val="000000"/>
          </p15:clr>
        </p15:guide>
        <p15:guide id="7" orient="horz" pos="4008">
          <p15:clr>
            <a:srgbClr val="F26B43"/>
          </p15:clr>
        </p15:guide>
        <p15:guide id="8" orient="horz" pos="1152">
          <p15:clr>
            <a:srgbClr val="F26B43"/>
          </p15:clr>
        </p15:guide>
        <p15:guide id="9" orient="horz" pos="3696">
          <p15:clr>
            <a:srgbClr val="F26B43"/>
          </p15:clr>
        </p15:guide>
        <p15:guide id="10" orient="horz" pos="864">
          <p15:clr>
            <a:srgbClr val="F26B43"/>
          </p15:clr>
        </p15:guide>
        <p15:guide id="11" pos="3696">
          <p15:clr>
            <a:srgbClr val="F26B43"/>
          </p15:clr>
        </p15:guide>
        <p15:guide id="12" pos="3984">
          <p15:clr>
            <a:srgbClr val="F26B43"/>
          </p15:clr>
        </p15:guide>
        <p15:guide id="13" pos="816">
          <p15:clr>
            <a:srgbClr val="F26B43"/>
          </p15:clr>
        </p15:guide>
        <p15:guide id="14" pos="7680">
          <p15:clr>
            <a:srgbClr val="000000"/>
          </p15:clr>
        </p15:guide>
        <p15:guide id="15">
          <p15:clr>
            <a:srgbClr val="000000"/>
          </p15:clr>
        </p15:guide>
        <p15:guide id="16" orient="horz" pos="4320">
          <p15:clr>
            <a:srgbClr val="00000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92990-F05E-4B4F-8858-E43CFDC89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17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  <p:sldLayoutId id="2147483848" r:id="rId17"/>
    <p:sldLayoutId id="2147483849" r:id="rId18"/>
    <p:sldLayoutId id="2147483850" r:id="rId19"/>
    <p:sldLayoutId id="2147483851" r:id="rId20"/>
    <p:sldLayoutId id="2147483852" r:id="rId21"/>
    <p:sldLayoutId id="2147483853" r:id="rId22"/>
    <p:sldLayoutId id="2147483854" r:id="rId23"/>
    <p:sldLayoutId id="2147483855" r:id="rId24"/>
    <p:sldLayoutId id="2147483856" r:id="rId25"/>
    <p:sldLayoutId id="2147483857" r:id="rId26"/>
    <p:sldLayoutId id="2147483858" r:id="rId27"/>
    <p:sldLayoutId id="2147483859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1752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B917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12">
          <p15:clr>
            <a:srgbClr val="F26B43"/>
          </p15:clr>
        </p15:guide>
        <p15:guide id="4" pos="7368">
          <p15:clr>
            <a:srgbClr val="F26B43"/>
          </p15:clr>
        </p15:guide>
        <p15:guide id="5" orient="horz" pos="312">
          <p15:clr>
            <a:srgbClr val="F26B43"/>
          </p15:clr>
        </p15:guide>
        <p15:guide id="6" orient="horz">
          <p15:clr>
            <a:srgbClr val="000000"/>
          </p15:clr>
        </p15:guide>
        <p15:guide id="7" orient="horz" pos="4008">
          <p15:clr>
            <a:srgbClr val="F26B43"/>
          </p15:clr>
        </p15:guide>
        <p15:guide id="8" orient="horz" pos="1152">
          <p15:clr>
            <a:srgbClr val="F26B43"/>
          </p15:clr>
        </p15:guide>
        <p15:guide id="9" orient="horz" pos="3696">
          <p15:clr>
            <a:srgbClr val="F26B43"/>
          </p15:clr>
        </p15:guide>
        <p15:guide id="10" orient="horz" pos="864">
          <p15:clr>
            <a:srgbClr val="F26B43"/>
          </p15:clr>
        </p15:guide>
        <p15:guide id="11" pos="3696">
          <p15:clr>
            <a:srgbClr val="F26B43"/>
          </p15:clr>
        </p15:guide>
        <p15:guide id="12" pos="3984">
          <p15:clr>
            <a:srgbClr val="F26B43"/>
          </p15:clr>
        </p15:guide>
        <p15:guide id="13" pos="816">
          <p15:clr>
            <a:srgbClr val="F26B43"/>
          </p15:clr>
        </p15:guide>
        <p15:guide id="14" pos="7680">
          <p15:clr>
            <a:srgbClr val="000000"/>
          </p15:clr>
        </p15:guide>
        <p15:guide id="15">
          <p15:clr>
            <a:srgbClr val="000000"/>
          </p15:clr>
        </p15:guide>
        <p15:guide id="16" orient="horz" pos="4320">
          <p15:clr>
            <a:srgbClr val="000000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92990-F05E-4B4F-8858-E43CFDC89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156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  <p:sldLayoutId id="2147483873" r:id="rId13"/>
    <p:sldLayoutId id="2147483874" r:id="rId14"/>
    <p:sldLayoutId id="2147483875" r:id="rId15"/>
    <p:sldLayoutId id="2147483876" r:id="rId16"/>
    <p:sldLayoutId id="2147483877" r:id="rId17"/>
    <p:sldLayoutId id="2147483878" r:id="rId18"/>
    <p:sldLayoutId id="2147483879" r:id="rId19"/>
    <p:sldLayoutId id="2147483880" r:id="rId20"/>
    <p:sldLayoutId id="2147483881" r:id="rId21"/>
    <p:sldLayoutId id="2147483882" r:id="rId22"/>
    <p:sldLayoutId id="2147483883" r:id="rId23"/>
    <p:sldLayoutId id="2147483884" r:id="rId24"/>
    <p:sldLayoutId id="2147483885" r:id="rId25"/>
    <p:sldLayoutId id="2147483886" r:id="rId26"/>
    <p:sldLayoutId id="2147483887" r:id="rId27"/>
    <p:sldLayoutId id="2147483888" r:id="rId28"/>
    <p:sldLayoutId id="2147483889" r:id="rId29"/>
    <p:sldLayoutId id="2147483890" r:id="rId3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1752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B917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12">
          <p15:clr>
            <a:srgbClr val="F26B43"/>
          </p15:clr>
        </p15:guide>
        <p15:guide id="4" pos="7368">
          <p15:clr>
            <a:srgbClr val="F26B43"/>
          </p15:clr>
        </p15:guide>
        <p15:guide id="5" orient="horz" pos="312">
          <p15:clr>
            <a:srgbClr val="F26B43"/>
          </p15:clr>
        </p15:guide>
        <p15:guide id="6" orient="horz">
          <p15:clr>
            <a:srgbClr val="000000"/>
          </p15:clr>
        </p15:guide>
        <p15:guide id="7" orient="horz" pos="4008">
          <p15:clr>
            <a:srgbClr val="F26B43"/>
          </p15:clr>
        </p15:guide>
        <p15:guide id="8" orient="horz" pos="1152">
          <p15:clr>
            <a:srgbClr val="F26B43"/>
          </p15:clr>
        </p15:guide>
        <p15:guide id="9" orient="horz" pos="3696">
          <p15:clr>
            <a:srgbClr val="F26B43"/>
          </p15:clr>
        </p15:guide>
        <p15:guide id="10" orient="horz" pos="864">
          <p15:clr>
            <a:srgbClr val="F26B43"/>
          </p15:clr>
        </p15:guide>
        <p15:guide id="11" pos="3696">
          <p15:clr>
            <a:srgbClr val="F26B43"/>
          </p15:clr>
        </p15:guide>
        <p15:guide id="12" pos="3984">
          <p15:clr>
            <a:srgbClr val="F26B43"/>
          </p15:clr>
        </p15:guide>
        <p15:guide id="13" pos="816">
          <p15:clr>
            <a:srgbClr val="F26B43"/>
          </p15:clr>
        </p15:guide>
        <p15:guide id="14" pos="7680">
          <p15:clr>
            <a:srgbClr val="000000"/>
          </p15:clr>
        </p15:guide>
        <p15:guide id="15">
          <p15:clr>
            <a:srgbClr val="000000"/>
          </p15:clr>
        </p15:guide>
        <p15:guide id="16" orient="horz" pos="4320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6327E-4863-4F3B-ABE1-D2CFDAAC98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Tagging rules</a:t>
            </a:r>
          </a:p>
        </p:txBody>
      </p:sp>
    </p:spTree>
    <p:extLst>
      <p:ext uri="{BB962C8B-B14F-4D97-AF65-F5344CB8AC3E}">
        <p14:creationId xmlns:p14="http://schemas.microsoft.com/office/powerpoint/2010/main" val="987434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932689"/>
            <a:ext cx="10515600" cy="5156962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order to save the time while tagging, put a tick near “Automatically accept the next task” statement. </a:t>
            </a:r>
          </a:p>
          <a:p>
            <a:r>
              <a:rPr lang="en-US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can not perform the tagging of a certain document, click on “Return” button. </a:t>
            </a:r>
          </a:p>
          <a:p>
            <a:r>
              <a:rPr lang="en-US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 that this document will return to the pool in a few minutes and will become available for tagging again.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smtClean="0">
                <a:solidFill>
                  <a:srgbClr val="888888"/>
                </a:solidFill>
              </a:rPr>
              <a:pPr algn="r">
                <a:buClr>
                  <a:srgbClr val="888888"/>
                </a:buClr>
                <a:buSzPct val="25000"/>
                <a:buFont typeface="Arial"/>
                <a:buNone/>
              </a:pPr>
              <a:t>10</a:t>
            </a:fld>
            <a:endParaRPr lang="en-US" sz="1200">
              <a:solidFill>
                <a:srgbClr val="888888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3511170"/>
            <a:ext cx="10838095" cy="2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53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716" y="122837"/>
            <a:ext cx="10515600" cy="15001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Once the tagging is done, please, 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on “Submit” button in the bottom of the page.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smtClean="0">
                <a:solidFill>
                  <a:srgbClr val="888888"/>
                </a:solidFill>
              </a:rPr>
              <a:pPr algn="r">
                <a:buClr>
                  <a:srgbClr val="888888"/>
                </a:buClr>
                <a:buSzPct val="25000"/>
                <a:buFont typeface="Arial"/>
                <a:buNone/>
              </a:pPr>
              <a:t>11</a:t>
            </a:fld>
            <a:endParaRPr lang="en-US" sz="1200">
              <a:solidFill>
                <a:srgbClr val="888888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16" y="1092349"/>
            <a:ext cx="10718084" cy="562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712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72F13-DA1A-41FF-8456-38CCA6C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038" y="2059741"/>
            <a:ext cx="11199019" cy="2057400"/>
          </a:xfrm>
        </p:spPr>
        <p:txBody>
          <a:bodyPr/>
          <a:lstStyle/>
          <a:p>
            <a:r>
              <a:rPr lang="en-US" dirty="0"/>
              <a:t>User Guide for Tagging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984DE8-7685-4CD0-985C-653A0C836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4117141"/>
            <a:ext cx="7208044" cy="2436018"/>
          </a:xfrm>
        </p:spPr>
        <p:txBody>
          <a:bodyPr/>
          <a:lstStyle/>
          <a:p>
            <a:r>
              <a:rPr lang="en-US" dirty="0"/>
              <a:t>https://s3.amazonaws.com/pub_demo/ie-help/index.html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42BB35-F628-4639-B706-554050B26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CC4875-85B0-457C-808E-AE7EFA4E16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72B3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270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712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tips to remember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6736"/>
            <a:ext cx="10515600" cy="4841939"/>
          </a:xfrm>
        </p:spPr>
        <p:txBody>
          <a:bodyPr/>
          <a:lstStyle/>
          <a:p>
            <a:pPr lvl="0">
              <a:buClr>
                <a:schemeClr val="accent2"/>
              </a:buClr>
            </a:pP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on the word 2 times to highlight it </a:t>
            </a:r>
          </a:p>
          <a:p>
            <a:pPr lvl="0">
              <a:buClr>
                <a:schemeClr val="accent2"/>
              </a:buClr>
            </a:pP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multiple selection use Ctrl + click | drag   (make sure it doesn’t highlight/cover other values) </a:t>
            </a:r>
          </a:p>
          <a:p>
            <a:pPr>
              <a:buClr>
                <a:schemeClr val="accent2"/>
              </a:buClr>
            </a:pP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use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Ctrl+click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select the whole cell or several cells. 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96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057CE-A65C-4FC7-AA4D-6076320EB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344" y="136525"/>
            <a:ext cx="7046143" cy="750811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2"/>
                </a:solidFill>
                <a:latin typeface="Open Sans" panose="020B0606030504020204" pitchFamily="34" charset="0"/>
              </a:rPr>
              <a:t>Auto Corrections (1/2)</a:t>
            </a:r>
            <a:endParaRPr lang="LID4096" sz="4400" b="1" dirty="0">
              <a:solidFill>
                <a:schemeClr val="accent2"/>
              </a:solidFill>
              <a:latin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021870-DC3B-4B6E-AC6F-DAE3BE723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CC4875-85B0-457C-808E-AE7EFA4E16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72B3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54C896-B73F-4507-88E1-51519B4941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926080" y="2340364"/>
            <a:ext cx="5619758" cy="31759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72E142-8CC5-4EAE-8AC9-CD4290D6CBEA}"/>
              </a:ext>
            </a:extLst>
          </p:cNvPr>
          <p:cNvSpPr txBox="1"/>
          <p:nvPr/>
        </p:nvSpPr>
        <p:spPr>
          <a:xfrm>
            <a:off x="437792" y="1152185"/>
            <a:ext cx="11443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When a Worker has </a:t>
            </a:r>
            <a:r>
              <a:rPr lang="en-US" b="1" dirty="0"/>
              <a:t>selected only a part of a word, number, or phrase</a:t>
            </a:r>
            <a:r>
              <a:rPr lang="en-US" dirty="0"/>
              <a:t> the </a:t>
            </a:r>
            <a:r>
              <a:rPr lang="en-US" dirty="0" err="1"/>
              <a:t>WorkFusion</a:t>
            </a:r>
            <a:r>
              <a:rPr lang="en-US" dirty="0"/>
              <a:t> engine analyses this situation and automatically </a:t>
            </a:r>
            <a:r>
              <a:rPr lang="en-US" b="1" dirty="0"/>
              <a:t>suggests corrections depending on the context</a:t>
            </a:r>
            <a:r>
              <a:rPr lang="en-US" dirty="0"/>
              <a:t>. If you agree with the proposed value, just select it.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865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5C30416-F18A-424D-B958-63B1AF16A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6057" y="82548"/>
            <a:ext cx="7046143" cy="750811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2"/>
                </a:solidFill>
                <a:latin typeface="Open Sans" panose="020B0606030504020204" pitchFamily="34" charset="0"/>
              </a:rPr>
              <a:t>Auto Corrections (2/2)</a:t>
            </a:r>
            <a:endParaRPr lang="LID4096" sz="4400" b="1" dirty="0">
              <a:solidFill>
                <a:schemeClr val="accent2"/>
              </a:solidFill>
              <a:latin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31DFAC-0E30-428A-9575-411011C63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CC4875-85B0-457C-808E-AE7EFA4E16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72B3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A31729-06E8-476F-9E22-5963F37E164C}"/>
              </a:ext>
            </a:extLst>
          </p:cNvPr>
          <p:cNvPicPr/>
          <p:nvPr/>
        </p:nvPicPr>
        <p:blipFill rotWithShape="1">
          <a:blip r:embed="rId2"/>
          <a:srcRect t="977" r="57783" b="1"/>
          <a:stretch/>
        </p:blipFill>
        <p:spPr>
          <a:xfrm>
            <a:off x="1380309" y="2284271"/>
            <a:ext cx="4279392" cy="18531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FDE259-5157-4123-A09D-584ABF8BD2D5}"/>
              </a:ext>
            </a:extLst>
          </p:cNvPr>
          <p:cNvPicPr/>
          <p:nvPr/>
        </p:nvPicPr>
        <p:blipFill rotWithShape="1">
          <a:blip r:embed="rId2"/>
          <a:srcRect l="68273" b="2875"/>
          <a:stretch/>
        </p:blipFill>
        <p:spPr>
          <a:xfrm>
            <a:off x="6580632" y="2284271"/>
            <a:ext cx="3401568" cy="18531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B55E10-6647-4955-B29C-CCB2E6339119}"/>
              </a:ext>
            </a:extLst>
          </p:cNvPr>
          <p:cNvSpPr/>
          <p:nvPr/>
        </p:nvSpPr>
        <p:spPr>
          <a:xfrm>
            <a:off x="499872" y="1089470"/>
            <a:ext cx="112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250"/>
              </a:spcBef>
            </a:pPr>
            <a:r>
              <a:rPr lang="en-US" dirty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Sometimes autocorrection may propose an odd part of data, for example, prepositions or numbers included in closely situated tags. Please be careful and do not accept such a correction.</a:t>
            </a:r>
            <a:endParaRPr lang="en-US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821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</a:rPr>
              <a:t>OCR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260" y="1352281"/>
            <a:ext cx="10884408" cy="1874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our process we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OCR </a:t>
            </a: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document before it gets to classification and extraction tasks. As a result of OCR we get html document viewable in WorkFusion Manual Task tool.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PDF -&gt; OCR process (optical character recognition) -&gt; </a:t>
            </a:r>
            <a:r>
              <a:rPr lang="ru-BY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html</a:t>
            </a:r>
          </a:p>
          <a:p>
            <a:endParaRPr lang="en-US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8464" y="3370835"/>
            <a:ext cx="5895311" cy="34310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121" y="3226801"/>
            <a:ext cx="4161640" cy="3405759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4449761" y="4690872"/>
            <a:ext cx="1420687" cy="4297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OCR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8056" y="300150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PDF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85332" y="2960871"/>
            <a:ext cx="1732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html file </a:t>
            </a:r>
          </a:p>
        </p:txBody>
      </p:sp>
    </p:spTree>
    <p:extLst>
      <p:ext uri="{BB962C8B-B14F-4D97-AF65-F5344CB8AC3E}">
        <p14:creationId xmlns:p14="http://schemas.microsoft.com/office/powerpoint/2010/main" val="1565154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</a:rPr>
              <a:t>OCR correction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270001"/>
            <a:ext cx="8660097" cy="52802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case of OCR mistakes values should be corrected manually, for example: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Invoice after OCR contains </a:t>
            </a:r>
            <a:r>
              <a:rPr lang="en-US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1b7OO</a:t>
            </a: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the field “Total amount”.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we know that total amount can’t contain letters.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Therefore we should check original document and manually correct the value </a:t>
            </a:r>
            <a:r>
              <a:rPr lang="en-US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1b7OO  into 16700</a:t>
            </a: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while tagging.</a:t>
            </a:r>
            <a:endParaRPr lang="ru-BY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view original document by clicking “Split view” button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Bad OCR quality (when you can’t make out anything in the document) should be reported!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3616834"/>
            <a:ext cx="7984370" cy="2045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7176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6327E-4863-4F3B-ABE1-D2CFDAAC98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675" y="3429000"/>
            <a:ext cx="5076825" cy="1752559"/>
          </a:xfrm>
        </p:spPr>
        <p:txBody>
          <a:bodyPr/>
          <a:lstStyle/>
          <a:p>
            <a:r>
              <a:rPr lang="en-US" dirty="0"/>
              <a:t>Main principles in tagging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A29CF-5789-48F4-B577-4173A3D1A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CC4875-85B0-457C-808E-AE7EFA4E16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507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3"/>
          <p:cNvSpPr txBox="1">
            <a:spLocks noGrp="1"/>
          </p:cNvSpPr>
          <p:nvPr>
            <p:ph type="title"/>
          </p:nvPr>
        </p:nvSpPr>
        <p:spPr>
          <a:xfrm>
            <a:off x="668522" y="1218360"/>
            <a:ext cx="3919710" cy="99092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2F2F2"/>
              </a:buClr>
              <a:buSzPct val="25000"/>
            </a:pPr>
            <a:r>
              <a:rPr lang="en-US" sz="32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sz="3200" b="1" i="0" u="none" strike="noStrike" cap="none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 Black"/>
              </a:rPr>
              <a:t>onsistency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6DE790-5E93-4192-979A-2EF6C32A8D0E}"/>
              </a:ext>
            </a:extLst>
          </p:cNvPr>
          <p:cNvSpPr txBox="1"/>
          <p:nvPr/>
        </p:nvSpPr>
        <p:spPr>
          <a:xfrm>
            <a:off x="307975" y="1967745"/>
            <a:ext cx="650438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2-</a:t>
            </a:r>
          </a:p>
          <a:p>
            <a:endParaRPr lang="en-US" sz="20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Each field should be consistently tagged across a certain layout: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example, if an invoice has the same "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po_number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 occurring on all the pages of the document, we should </a:t>
            </a: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always 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label the one at the same location (on the same one page across all the data set; for example, on the first page). </a:t>
            </a:r>
          </a:p>
          <a:p>
            <a:pPr lvl="1"/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Otherwise, it will send a confused signal to Machine Learning algorithm</a:t>
            </a:r>
          </a:p>
        </p:txBody>
      </p:sp>
      <p:sp>
        <p:nvSpPr>
          <p:cNvPr id="3" name="AutoShape 2" descr="image2017-8-18_20-19-4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768" y="441055"/>
            <a:ext cx="4120134" cy="6223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4781263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392247"/>
            <a:ext cx="6962775" cy="664197"/>
          </a:xfrm>
        </p:spPr>
        <p:txBody>
          <a:bodyPr/>
          <a:lstStyle/>
          <a:p>
            <a:r>
              <a:rPr lang="en-US" dirty="0"/>
              <a:t>High-quality training Data Set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38846-2ED8-4627-80F0-57B03FA3479B}"/>
              </a:ext>
            </a:extLst>
          </p:cNvPr>
          <p:cNvSpPr/>
          <p:nvPr/>
        </p:nvSpPr>
        <p:spPr>
          <a:xfrm>
            <a:off x="912767" y="1297780"/>
            <a:ext cx="10366466" cy="4872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20000"/>
              </a:lnSpc>
              <a:spcBef>
                <a:spcPts val="1000"/>
              </a:spcBef>
              <a:buClr>
                <a:srgbClr val="FFFFFF"/>
              </a:buClr>
              <a:buSzPct val="80000"/>
            </a:pPr>
            <a:r>
              <a:rPr lang="en-US" b="1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is a key to successful cognitive automation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lvl="0" defTabSz="457200">
              <a:lnSpc>
                <a:spcPct val="120000"/>
              </a:lnSpc>
              <a:spcBef>
                <a:spcPts val="1000"/>
              </a:spcBef>
              <a:buClr>
                <a:srgbClr val="FFFFFF"/>
              </a:buClr>
              <a:buSzPct val="80000"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 defTabSz="457200">
              <a:lnSpc>
                <a:spcPct val="120000"/>
              </a:lnSpc>
              <a:spcBef>
                <a:spcPts val="1000"/>
              </a:spcBef>
              <a:buClr>
                <a:srgbClr val="FFFFFF"/>
              </a:buClr>
              <a:buSzPct val="80000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 order to achieve this, DA works closely with </a:t>
            </a:r>
            <a:r>
              <a:rPr lang="en-US" b="1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SMEs (Subject Matter Experts)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from the customer's side to ensures it’s good to be delivered to the model. </a:t>
            </a:r>
          </a:p>
          <a:p>
            <a:pPr marL="342900" lvl="0" indent="-342900" defTabSz="457200">
              <a:lnSpc>
                <a:spcPct val="12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Wingdings 3" charset="2"/>
              <a:buChar char=""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 defTabSz="457200">
              <a:lnSpc>
                <a:spcPct val="120000"/>
              </a:lnSpc>
              <a:spcBef>
                <a:spcPts val="1000"/>
              </a:spcBef>
              <a:buClr>
                <a:srgbClr val="FFFFFF"/>
              </a:buClr>
              <a:buSzPct val="80000"/>
            </a:pPr>
            <a:r>
              <a:rPr lang="en-US" b="1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SMEs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are people on the client's side who:</a:t>
            </a:r>
          </a:p>
          <a:p>
            <a:pPr marL="342900" lvl="0" indent="-342900" defTabSz="457200">
              <a:lnSpc>
                <a:spcPct val="120000"/>
              </a:lnSpc>
              <a:spcBef>
                <a:spcPts val="1000"/>
              </a:spcBef>
              <a:buClr>
                <a:srgbClr val="EF751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are high specialists and well familiar with the documents,</a:t>
            </a:r>
          </a:p>
          <a:p>
            <a:pPr marL="342900" lvl="0" indent="-342900" defTabSz="457200">
              <a:lnSpc>
                <a:spcPct val="120000"/>
              </a:lnSpc>
              <a:spcBef>
                <a:spcPts val="1000"/>
              </a:spcBef>
              <a:buClr>
                <a:srgbClr val="EF751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know the meaning of each field,</a:t>
            </a:r>
          </a:p>
          <a:p>
            <a:pPr marL="342900" lvl="0" indent="-342900" defTabSz="457200">
              <a:lnSpc>
                <a:spcPct val="120000"/>
              </a:lnSpc>
              <a:spcBef>
                <a:spcPts val="1000"/>
              </a:spcBef>
              <a:buClr>
                <a:srgbClr val="EF751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provide DA information that helps to understand business case;</a:t>
            </a:r>
          </a:p>
          <a:p>
            <a:pPr marL="342900" lvl="0" indent="-342900" defTabSz="457200">
              <a:lnSpc>
                <a:spcPct val="120000"/>
              </a:lnSpc>
              <a:spcBef>
                <a:spcPts val="1000"/>
              </a:spcBef>
              <a:buClr>
                <a:srgbClr val="EF751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can provide information whether documents are well-structured or not,</a:t>
            </a:r>
          </a:p>
          <a:p>
            <a:pPr marL="342900" lvl="0" indent="-342900" defTabSz="457200">
              <a:lnSpc>
                <a:spcPct val="120000"/>
              </a:lnSpc>
              <a:spcBef>
                <a:spcPts val="1000"/>
              </a:spcBef>
              <a:buClr>
                <a:srgbClr val="EF751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can explain any kind of additional logic regarding what should be extracted and why.</a:t>
            </a:r>
          </a:p>
        </p:txBody>
      </p:sp>
    </p:spTree>
    <p:extLst>
      <p:ext uri="{BB962C8B-B14F-4D97-AF65-F5344CB8AC3E}">
        <p14:creationId xmlns:p14="http://schemas.microsoft.com/office/powerpoint/2010/main" val="3636625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3"/>
          <p:cNvSpPr txBox="1">
            <a:spLocks noGrp="1"/>
          </p:cNvSpPr>
          <p:nvPr>
            <p:ph type="title"/>
          </p:nvPr>
        </p:nvSpPr>
        <p:spPr>
          <a:xfrm>
            <a:off x="917466" y="863947"/>
            <a:ext cx="11439048" cy="99092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r>
              <a:rPr lang="en-US" sz="32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Completion</a:t>
            </a:r>
            <a:endParaRPr lang="en-US" sz="32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6DE790-5E93-4192-979A-2EF6C32A8D0E}"/>
              </a:ext>
            </a:extLst>
          </p:cNvPr>
          <p:cNvSpPr txBox="1"/>
          <p:nvPr/>
        </p:nvSpPr>
        <p:spPr>
          <a:xfrm>
            <a:off x="455086" y="1469136"/>
            <a:ext cx="81655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If correct field is given in the document, it </a:t>
            </a:r>
            <a:r>
              <a:rPr lang="en-US" b="1" i="1" dirty="0"/>
              <a:t>must be tagged</a:t>
            </a:r>
            <a:r>
              <a:rPr lang="en-US" dirty="0"/>
              <a:t>.  Do not miss values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If a field contains multiple words, we should always label the entire string (with all the words) belonging to the field.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Example: address </a:t>
            </a:r>
            <a:endParaRPr lang="x-none" dirty="0"/>
          </a:p>
          <a:p>
            <a:pPr lvl="1"/>
            <a:endParaRPr lang="x-none" dirty="0"/>
          </a:p>
          <a:p>
            <a:pPr lvl="1"/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o extract rest of the fields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66" y="4171371"/>
            <a:ext cx="8609524" cy="1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593187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15EDD-D20D-4AFC-9B74-BD3B21F5D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117" y="297032"/>
            <a:ext cx="8596668" cy="1826581"/>
          </a:xfrm>
        </p:spPr>
        <p:txBody>
          <a:bodyPr/>
          <a:lstStyle/>
          <a:p>
            <a:r>
              <a:rPr lang="en-US" sz="3600" b="1" dirty="0">
                <a:solidFill>
                  <a:srgbClr val="FF0000"/>
                </a:solidFill>
              </a:rPr>
              <a:t>Typical Cases of Incorrect Tagging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1DC7B-699C-4520-9A41-C768598B4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8226" y="1614566"/>
            <a:ext cx="8596668" cy="86040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Open Sans" panose="020B0606030504020204" pitchFamily="34" charset="0"/>
              </a:rPr>
              <a:t>1 - Extra data was tagged</a:t>
            </a:r>
          </a:p>
          <a:p>
            <a:r>
              <a:rPr lang="en-US" sz="1800" dirty="0">
                <a:solidFill>
                  <a:schemeClr val="tx1"/>
                </a:solidFill>
                <a:latin typeface="Open Sans" panose="020B0606030504020204" pitchFamily="34" charset="0"/>
              </a:rPr>
              <a:t>Tag  “E-mail” contains phrase (E-mail) which doesn’t relate to the tag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C307C7-2B23-44DF-8606-52774239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48" y="2847976"/>
            <a:ext cx="11287863" cy="359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59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F74387-4AC6-49B6-BA0F-8CBE40A14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44" y="-325137"/>
            <a:ext cx="8596668" cy="1826581"/>
          </a:xfrm>
        </p:spPr>
        <p:txBody>
          <a:bodyPr/>
          <a:lstStyle/>
          <a:p>
            <a:r>
              <a:rPr lang="en-US" sz="3600" b="1" dirty="0">
                <a:solidFill>
                  <a:srgbClr val="FF0000"/>
                </a:solidFill>
              </a:rPr>
              <a:t>Typical Cases of Incorrect Tagging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397384-146F-46C3-B311-8ACC1D283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3385" y="1005256"/>
            <a:ext cx="8596668" cy="860400"/>
          </a:xfrm>
        </p:spPr>
        <p:txBody>
          <a:bodyPr>
            <a:normAutofit fontScale="92500"/>
          </a:bodyPr>
          <a:lstStyle/>
          <a:p>
            <a:r>
              <a:rPr lang="en-US" sz="2100" dirty="0">
                <a:solidFill>
                  <a:schemeClr val="tx1"/>
                </a:solidFill>
                <a:latin typeface="Open Sans" panose="020B0606030504020204" pitchFamily="34" charset="0"/>
              </a:rPr>
              <a:t>2 - Not complete data was tagged</a:t>
            </a:r>
          </a:p>
          <a:p>
            <a:r>
              <a:rPr lang="en-US" sz="2100" dirty="0">
                <a:solidFill>
                  <a:schemeClr val="tx1"/>
                </a:solidFill>
                <a:latin typeface="Open Sans" panose="020B0606030504020204" pitchFamily="34" charset="0"/>
              </a:rPr>
              <a:t>Tag “Invoice number” doesn’t contain full information from the required field. 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5C796B-9FCE-4F7B-ABB2-7F8AE838A3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008"/>
          <a:stretch/>
        </p:blipFill>
        <p:spPr>
          <a:xfrm>
            <a:off x="413384" y="2793111"/>
            <a:ext cx="4043707" cy="2199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3D0F89-4E94-4FE4-A4D1-47A42405A0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86"/>
          <a:stretch/>
        </p:blipFill>
        <p:spPr>
          <a:xfrm>
            <a:off x="3051461" y="2793111"/>
            <a:ext cx="8148052" cy="219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28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FCBF7C3-86F0-C541-A758-F0B610AF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23" y="1284658"/>
            <a:ext cx="8208317" cy="2057400"/>
          </a:xfrm>
          <a:noFill/>
        </p:spPr>
        <p:txBody>
          <a:bodyPr anchor="ctr"/>
          <a:lstStyle/>
          <a:p>
            <a:pPr fontAlgn="b"/>
            <a:r>
              <a:rPr lang="en-US" dirty="0"/>
              <a:t>Thank you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359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63917" y="3363094"/>
            <a:ext cx="9521825" cy="3879850"/>
          </a:xfrm>
        </p:spPr>
        <p:txBody>
          <a:bodyPr>
            <a:noAutofit/>
          </a:bodyPr>
          <a:lstStyle/>
          <a:p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Use-case study.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 DA needs to study documents, their types and fields logic that WF is going to work with. </a:t>
            </a:r>
          </a:p>
          <a:p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Training. 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 provides training about Data Set requirements, </a:t>
            </a:r>
            <a:r>
              <a:rPr lang="en-U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WorkSpace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application and how to tag documents correctly</a:t>
            </a:r>
          </a:p>
          <a:p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Qualification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is performed to verify that there is correct understanding for the SMEs team how to work with the system and what should be tagged. </a:t>
            </a:r>
          </a:p>
          <a:p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Tagging in Manual task 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used to transform documents’ information into a Data Set for machine learning. </a:t>
            </a:r>
            <a:endParaRPr lang="en-US" sz="1400" b="1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27587" y="599764"/>
            <a:ext cx="8596313" cy="1320800"/>
          </a:xfrm>
        </p:spPr>
        <p:txBody>
          <a:bodyPr/>
          <a:lstStyle/>
          <a:p>
            <a:r>
              <a:rPr lang="en-US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on Work</a:t>
            </a:r>
            <a:br>
              <a:rPr lang="en-US" sz="3400" dirty="0">
                <a:solidFill>
                  <a:schemeClr val="accent1"/>
                </a:solidFill>
              </a:rPr>
            </a:br>
            <a:endParaRPr lang="en-US" sz="3400" dirty="0">
              <a:solidFill>
                <a:schemeClr val="accent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2220" y="1976279"/>
            <a:ext cx="1406013" cy="8062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Use case study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726976" y="1976279"/>
            <a:ext cx="1406013" cy="80624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Training</a:t>
            </a: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539002" y="1976279"/>
            <a:ext cx="1482211" cy="8062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Qualification</a:t>
            </a:r>
            <a:r>
              <a:rPr lang="en-US" dirty="0"/>
              <a:t> </a:t>
            </a:r>
          </a:p>
        </p:txBody>
      </p:sp>
      <p:cxnSp>
        <p:nvCxnSpPr>
          <p:cNvPr id="13" name="Straight Arrow Connector 12"/>
          <p:cNvCxnSpPr>
            <a:stCxn id="8" idx="3"/>
            <a:endCxn id="9" idx="1"/>
          </p:cNvCxnSpPr>
          <p:nvPr/>
        </p:nvCxnSpPr>
        <p:spPr>
          <a:xfrm>
            <a:off x="2448233" y="2379402"/>
            <a:ext cx="1278743" cy="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  <a:stCxn id="9" idx="3"/>
            <a:endCxn id="10" idx="1"/>
          </p:cNvCxnSpPr>
          <p:nvPr/>
        </p:nvCxnSpPr>
        <p:spPr>
          <a:xfrm>
            <a:off x="5132989" y="2379402"/>
            <a:ext cx="1406013" cy="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9641117" y="1976279"/>
            <a:ext cx="1406013" cy="80624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Tagging</a:t>
            </a:r>
            <a:endParaRPr lang="en-US" dirty="0"/>
          </a:p>
        </p:txBody>
      </p:sp>
      <p:cxnSp>
        <p:nvCxnSpPr>
          <p:cNvPr id="23" name="Straight Arrow Connector 22"/>
          <p:cNvCxnSpPr>
            <a:cxnSpLocks/>
            <a:stCxn id="10" idx="3"/>
            <a:endCxn id="20" idx="1"/>
          </p:cNvCxnSpPr>
          <p:nvPr/>
        </p:nvCxnSpPr>
        <p:spPr>
          <a:xfrm>
            <a:off x="8021213" y="2379402"/>
            <a:ext cx="1619904" cy="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785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2EA439-9F33-C141-B497-E02C2B73D669}"/>
              </a:ext>
            </a:extLst>
          </p:cNvPr>
          <p:cNvSpPr txBox="1"/>
          <p:nvPr/>
        </p:nvSpPr>
        <p:spPr>
          <a:xfrm>
            <a:off x="8083826" y="226612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97F4D9-901E-A848-B5EB-45304F4FF077}"/>
              </a:ext>
            </a:extLst>
          </p:cNvPr>
          <p:cNvSpPr txBox="1">
            <a:spLocks/>
          </p:cNvSpPr>
          <p:nvPr/>
        </p:nvSpPr>
        <p:spPr>
          <a:xfrm>
            <a:off x="483197" y="1312938"/>
            <a:ext cx="8208317" cy="20574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WorkSpace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76882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40267" y="1443735"/>
            <a:ext cx="8799576" cy="667513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Download the link to sandbox </a:t>
            </a:r>
            <a:b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register button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267" y="2280969"/>
            <a:ext cx="9827733" cy="4467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sp>
        <p:nvSpPr>
          <p:cNvPr id="5" name="TextBox 4"/>
          <p:cNvSpPr txBox="1"/>
          <p:nvPr/>
        </p:nvSpPr>
        <p:spPr>
          <a:xfrm>
            <a:off x="981619" y="460036"/>
            <a:ext cx="6612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en-US" sz="36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register in </a:t>
            </a:r>
            <a:r>
              <a:rPr lang="en-US" sz="3600" b="1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WorkSpace</a:t>
            </a:r>
            <a:endParaRPr lang="en-US" sz="3600" b="1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126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-853144" y="620895"/>
            <a:ext cx="9144000" cy="16557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Fill the form and click “Create an Account”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03" y="1311126"/>
            <a:ext cx="9039674" cy="486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0880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2928" t="8110" r="6106" b="4049"/>
          <a:stretch/>
        </p:blipFill>
        <p:spPr>
          <a:xfrm>
            <a:off x="1652638" y="1956816"/>
            <a:ext cx="7939418" cy="4059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14400" y="548640"/>
            <a:ext cx="10276114" cy="1028020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Open Sans"/>
              </a:rPr>
              <a:t>Look through the “Welcome” pop-up window and start tour, if needed, or skip it.</a:t>
            </a:r>
          </a:p>
        </p:txBody>
      </p:sp>
    </p:spTree>
    <p:extLst>
      <p:ext uri="{BB962C8B-B14F-4D97-AF65-F5344CB8AC3E}">
        <p14:creationId xmlns:p14="http://schemas.microsoft.com/office/powerpoint/2010/main" val="2781223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17240" y="569610"/>
            <a:ext cx="9144000" cy="908768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“Tasks” tab and required category to view  the list of available tasks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240" y="1641627"/>
            <a:ext cx="11716334" cy="5025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2394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37" y="835800"/>
            <a:ext cx="10515600" cy="15001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Once you found your task, click on the arrow as on the picture and accept it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smtClean="0">
                <a:solidFill>
                  <a:srgbClr val="888888"/>
                </a:solidFill>
              </a:rPr>
              <a:pPr algn="r">
                <a:buClr>
                  <a:srgbClr val="888888"/>
                </a:buClr>
                <a:buSzPct val="25000"/>
                <a:buFont typeface="Arial"/>
                <a:buNone/>
              </a:pPr>
              <a:t>9</a:t>
            </a:fld>
            <a:endParaRPr lang="en-US" sz="1200">
              <a:solidFill>
                <a:srgbClr val="88888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5EDF44-A3A3-4D23-B5B4-B5E86F4CB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37" y="1785444"/>
            <a:ext cx="10058400" cy="403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54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orkFusion">
  <a:themeElements>
    <a:clrScheme name="WF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2B91FF"/>
      </a:accent2>
      <a:accent3>
        <a:srgbClr val="530042"/>
      </a:accent3>
      <a:accent4>
        <a:srgbClr val="FCC310"/>
      </a:accent4>
      <a:accent5>
        <a:srgbClr val="063614"/>
      </a:accent5>
      <a:accent6>
        <a:srgbClr val="F76DD3"/>
      </a:accent6>
      <a:hlink>
        <a:srgbClr val="2F6C27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WorkFusion">
  <a:themeElements>
    <a:clrScheme name="WF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2B91FF"/>
      </a:accent2>
      <a:accent3>
        <a:srgbClr val="530042"/>
      </a:accent3>
      <a:accent4>
        <a:srgbClr val="FCC310"/>
      </a:accent4>
      <a:accent5>
        <a:srgbClr val="063614"/>
      </a:accent5>
      <a:accent6>
        <a:srgbClr val="F76DD3"/>
      </a:accent6>
      <a:hlink>
        <a:srgbClr val="2F6C27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WorkFusion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5255</TotalTime>
  <Words>594</Words>
  <Application>Microsoft Office PowerPoint</Application>
  <PresentationFormat>Widescreen</PresentationFormat>
  <Paragraphs>99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Arial</vt:lpstr>
      <vt:lpstr>Arial Black</vt:lpstr>
      <vt:lpstr>Calibri</vt:lpstr>
      <vt:lpstr>Calibri Light</vt:lpstr>
      <vt:lpstr>Century Gothic</vt:lpstr>
      <vt:lpstr>Open Sans</vt:lpstr>
      <vt:lpstr>Segoe UI</vt:lpstr>
      <vt:lpstr>Times New Roman</vt:lpstr>
      <vt:lpstr>Wingdings</vt:lpstr>
      <vt:lpstr>Wingdings 3</vt:lpstr>
      <vt:lpstr>Office Theme</vt:lpstr>
      <vt:lpstr>WorkFusion</vt:lpstr>
      <vt:lpstr>2_WorkFusion</vt:lpstr>
      <vt:lpstr>1_WorkFusion</vt:lpstr>
      <vt:lpstr>Tagging rules</vt:lpstr>
      <vt:lpstr>High-quality training Data Set</vt:lpstr>
      <vt:lpstr>Plan on Work </vt:lpstr>
      <vt:lpstr>PowerPoint Presentation</vt:lpstr>
      <vt:lpstr>Download the link to sandbox  Click register button</vt:lpstr>
      <vt:lpstr>PowerPoint Presentation</vt:lpstr>
      <vt:lpstr>Look through the “Welcome” pop-up window and start tour, if needed, or skip it.</vt:lpstr>
      <vt:lpstr>Select “Tasks” tab and required category to view  the list of available tasks</vt:lpstr>
      <vt:lpstr>PowerPoint Presentation</vt:lpstr>
      <vt:lpstr>PowerPoint Presentation</vt:lpstr>
      <vt:lpstr>PowerPoint Presentation</vt:lpstr>
      <vt:lpstr>User Guide for Tagging </vt:lpstr>
      <vt:lpstr>Some tips to remember</vt:lpstr>
      <vt:lpstr>Auto Corrections (1/2)</vt:lpstr>
      <vt:lpstr>Auto Corrections (2/2)</vt:lpstr>
      <vt:lpstr>OCR </vt:lpstr>
      <vt:lpstr>OCR correction</vt:lpstr>
      <vt:lpstr>Main principles in tagging</vt:lpstr>
      <vt:lpstr>Consistency</vt:lpstr>
      <vt:lpstr>Completion</vt:lpstr>
      <vt:lpstr>Typical Cases of Incorrect Tagging </vt:lpstr>
      <vt:lpstr>Typical Cases of Incorrect Tagging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Anastasiya Voznovich</cp:lastModifiedBy>
  <cp:revision>102</cp:revision>
  <dcterms:created xsi:type="dcterms:W3CDTF">2018-03-01T01:49:52Z</dcterms:created>
  <dcterms:modified xsi:type="dcterms:W3CDTF">2018-09-19T09:26:35Z</dcterms:modified>
</cp:coreProperties>
</file>